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96" r:id="rId2"/>
    <p:sldId id="309" r:id="rId3"/>
    <p:sldId id="310" r:id="rId4"/>
    <p:sldId id="311" r:id="rId5"/>
    <p:sldId id="317" r:id="rId6"/>
    <p:sldId id="312" r:id="rId7"/>
    <p:sldId id="313" r:id="rId8"/>
    <p:sldId id="318" r:id="rId9"/>
    <p:sldId id="319" r:id="rId10"/>
    <p:sldId id="314" r:id="rId11"/>
    <p:sldId id="306" r:id="rId12"/>
    <p:sldId id="291" r:id="rId13"/>
    <p:sldId id="301" r:id="rId14"/>
    <p:sldId id="321" r:id="rId15"/>
    <p:sldId id="326" r:id="rId16"/>
    <p:sldId id="327" r:id="rId17"/>
    <p:sldId id="322" r:id="rId18"/>
    <p:sldId id="323" r:id="rId19"/>
    <p:sldId id="324" r:id="rId20"/>
    <p:sldId id="302" r:id="rId21"/>
    <p:sldId id="328" r:id="rId22"/>
    <p:sldId id="325" r:id="rId23"/>
    <p:sldId id="308" r:id="rId24"/>
    <p:sldId id="304" r:id="rId25"/>
    <p:sldId id="329" r:id="rId26"/>
    <p:sldId id="305" r:id="rId27"/>
    <p:sldId id="295" r:id="rId28"/>
    <p:sldId id="307" r:id="rId29"/>
    <p:sldId id="287" r:id="rId30"/>
    <p:sldId id="288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5F5F5F"/>
    <a:srgbClr val="B2B2B2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610795CC-BF24-44D1-B568-BF4F189076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n-US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1D926E33-B8E5-433B-A40E-C9234C87439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9ACCE5-67A8-4CFE-9BAD-D691A1C3F1EF}" type="slidenum">
              <a:rPr lang="en-US"/>
              <a:pPr/>
              <a:t>12</a:t>
            </a:fld>
            <a:endParaRPr lang="en-US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4438" cy="4110038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B6B7A0-11FD-472E-BA8E-994BF55E50DD}" type="slidenum">
              <a:rPr lang="en-US"/>
              <a:pPr/>
              <a:t>15</a:t>
            </a:fld>
            <a:endParaRPr lang="en-US"/>
          </a:p>
        </p:txBody>
      </p:sp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4438" cy="4110038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515FF4-F6B3-4B8E-8FEC-FE3E1220F1D3}" type="slidenum">
              <a:rPr lang="en-US"/>
              <a:pPr/>
              <a:t>16</a:t>
            </a:fld>
            <a:endParaRPr lang="en-US"/>
          </a:p>
        </p:txBody>
      </p:sp>
      <p:sp>
        <p:nvSpPr>
          <p:cNvPr id="9830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4438" cy="4110038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2BDE2-B406-4D3D-A72E-709C7B676E8B}" type="slidenum">
              <a:rPr lang="en-US"/>
              <a:pPr/>
              <a:t>27</a:t>
            </a:fld>
            <a:endParaRPr lang="en-US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4438" cy="4110038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E41A44-92B0-4406-8278-CAF3056FA5C2}" type="slidenum">
              <a:rPr lang="en-US"/>
              <a:pPr/>
              <a:t>29</a:t>
            </a:fld>
            <a:endParaRPr lang="en-US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4438" cy="4110038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9D4AFE-1B7F-4B58-B400-CA91AC31120E}" type="slidenum">
              <a:rPr lang="en-US"/>
              <a:pPr/>
              <a:t>30</a:t>
            </a:fld>
            <a:endParaRPr lang="en-US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4438" cy="4110038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0D8E8-C4B7-4D91-A53A-DBAFE984DB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0D6E2-073C-4EF8-8E98-2C9480BEF0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67F6B-AED3-4226-AB75-14BC39D3A8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A65B4-719F-4399-903A-263FAB1D58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24212-5442-466E-A46F-1C6316960C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96899-CD2B-4244-93B4-D376CB388A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153AD-D625-4375-BCAB-F23C4E0C7E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BAE9B-180C-4A83-A34C-63C7FD1367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5A972-DCFA-4B32-AE0E-E93427BE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55EE0-3B57-48A9-8C33-CF4C9EB639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A6380-C501-4B50-A0EC-C3136510AA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99D30B31-ED3B-47C1-8B2C-E423827F620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9.2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Maneuverability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1600200" y="1524000"/>
            <a:ext cx="5548314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2800" i="0" dirty="0">
                <a:cs typeface="Times New Roman" pitchFamily="18" charset="0"/>
              </a:rPr>
              <a:t>Important when:</a:t>
            </a:r>
          </a:p>
          <a:p>
            <a:pPr lvl="1" eaLnBrk="0" hangingPunct="0">
              <a:buFontTx/>
              <a:buChar char="–"/>
            </a:pPr>
            <a:r>
              <a:rPr lang="en-US" i="0" dirty="0">
                <a:cs typeface="Times New Roman" pitchFamily="18" charset="0"/>
              </a:rPr>
              <a:t>   Station keeping</a:t>
            </a:r>
          </a:p>
          <a:p>
            <a:pPr lvl="1" eaLnBrk="0" hangingPunct="0">
              <a:buFontTx/>
              <a:buChar char="–"/>
            </a:pPr>
            <a:r>
              <a:rPr lang="en-US" i="0" dirty="0">
                <a:cs typeface="Times New Roman" pitchFamily="18" charset="0"/>
              </a:rPr>
              <a:t>   UNREP</a:t>
            </a:r>
          </a:p>
          <a:p>
            <a:pPr lvl="1" eaLnBrk="0" hangingPunct="0">
              <a:buFontTx/>
              <a:buChar char="–"/>
            </a:pPr>
            <a:r>
              <a:rPr lang="en-US" i="0" dirty="0">
                <a:cs typeface="Times New Roman" pitchFamily="18" charset="0"/>
              </a:rPr>
              <a:t>   Docking</a:t>
            </a:r>
          </a:p>
          <a:p>
            <a:pPr lvl="1" eaLnBrk="0" hangingPunct="0">
              <a:buFontTx/>
              <a:buChar char="–"/>
            </a:pPr>
            <a:r>
              <a:rPr lang="en-US" i="0" dirty="0">
                <a:cs typeface="Times New Roman" pitchFamily="18" charset="0"/>
              </a:rPr>
              <a:t>   “Dodging incoming...”</a:t>
            </a:r>
          </a:p>
          <a:p>
            <a:pPr lvl="1" eaLnBrk="0" hangingPunct="0">
              <a:buFontTx/>
              <a:buChar char="–"/>
            </a:pPr>
            <a:endParaRPr lang="en-US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i="0" dirty="0">
                <a:cs typeface="Times New Roman" pitchFamily="18" charset="0"/>
              </a:rPr>
              <a:t> </a:t>
            </a:r>
            <a:r>
              <a:rPr lang="en-US" sz="2800" i="0" dirty="0">
                <a:cs typeface="Times New Roman" pitchFamily="18" charset="0"/>
              </a:rPr>
              <a:t>Predicted by:</a:t>
            </a:r>
          </a:p>
          <a:p>
            <a:pPr lvl="1" eaLnBrk="0" hangingPunct="0">
              <a:buFontTx/>
              <a:buChar char="–"/>
            </a:pPr>
            <a:r>
              <a:rPr lang="en-US" i="0" dirty="0">
                <a:cs typeface="Times New Roman" pitchFamily="18" charset="0"/>
              </a:rPr>
              <a:t>   Equations of Motion</a:t>
            </a:r>
          </a:p>
          <a:p>
            <a:pPr lvl="1" eaLnBrk="0" hangingPunct="0">
              <a:buFontTx/>
              <a:buChar char="–"/>
            </a:pPr>
            <a:r>
              <a:rPr lang="en-US" i="0" dirty="0">
                <a:cs typeface="Times New Roman" pitchFamily="18" charset="0"/>
              </a:rPr>
              <a:t>   Tank Models</a:t>
            </a:r>
          </a:p>
          <a:p>
            <a:pPr lvl="1" eaLnBrk="0" hangingPunct="0">
              <a:buFontTx/>
              <a:buChar char="•"/>
            </a:pPr>
            <a:endParaRPr lang="en-US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i="0" dirty="0">
                <a:cs typeface="Times New Roman" pitchFamily="18" charset="0"/>
              </a:rPr>
              <a:t> </a:t>
            </a:r>
            <a:r>
              <a:rPr lang="en-US" sz="2800" i="0" dirty="0">
                <a:cs typeface="Times New Roman" pitchFamily="18" charset="0"/>
              </a:rPr>
              <a:t>Verified by Sea Trials</a:t>
            </a:r>
            <a:endParaRPr lang="en-US" i="0" dirty="0">
              <a:cs typeface="Times New Roman" pitchFamily="18" charset="0"/>
            </a:endParaRPr>
          </a:p>
          <a:p>
            <a:pPr eaLnBrk="0" hangingPunct="0"/>
            <a:r>
              <a:rPr lang="en-US" sz="2800" i="0" dirty="0">
                <a:cs typeface="Times New Roman" pitchFamily="18" charset="0"/>
              </a:rPr>
              <a:t>             (Same procedure for aircraft)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1600200" y="1371600"/>
            <a:ext cx="5846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The ability to maneuver at slow speeds &lt; 5 kts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669925" y="2071688"/>
            <a:ext cx="771207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0" dirty="0"/>
              <a:t>- A ship requires some level of maneuverability at low speeds</a:t>
            </a:r>
          </a:p>
          <a:p>
            <a:r>
              <a:rPr lang="en-US" i="0" dirty="0"/>
              <a:t>	- In canals</a:t>
            </a:r>
          </a:p>
          <a:p>
            <a:r>
              <a:rPr lang="en-US" i="0" dirty="0"/>
              <a:t>	- Approaching harbor entries</a:t>
            </a:r>
          </a:p>
          <a:p>
            <a:endParaRPr lang="en-US" i="0" dirty="0"/>
          </a:p>
          <a:p>
            <a:r>
              <a:rPr lang="en-US" i="0" dirty="0"/>
              <a:t>- But as speed drops, so too does rudder control!</a:t>
            </a:r>
          </a:p>
          <a:p>
            <a:pPr>
              <a:buFontTx/>
              <a:buChar char="-"/>
            </a:pPr>
            <a:r>
              <a:rPr lang="en-US" i="0" dirty="0"/>
              <a:t>Typically </a:t>
            </a:r>
            <a:r>
              <a:rPr lang="en-US" i="0" dirty="0" smtClean="0"/>
              <a:t>requires some </a:t>
            </a:r>
            <a:r>
              <a:rPr lang="en-US" i="0" dirty="0"/>
              <a:t>additional methods to aid turning </a:t>
            </a:r>
            <a:r>
              <a:rPr lang="en-US" i="0" dirty="0" smtClean="0"/>
              <a:t>	and positioning </a:t>
            </a:r>
            <a:r>
              <a:rPr lang="en-US" i="0" dirty="0"/>
              <a:t>in slow speeds</a:t>
            </a: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Slow Speed Maneuverability</a:t>
            </a:r>
            <a:endParaRPr lang="en-US" sz="3600" b="1" i="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Slow Speed Maneuverability</a:t>
            </a:r>
            <a:endParaRPr lang="en-US" sz="3600" b="1" i="0" dirty="0">
              <a:cs typeface="Times New Roman" pitchFamily="18" charset="0"/>
            </a:endParaRP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n-US" i="0" dirty="0">
                <a:cs typeface="Times New Roman" pitchFamily="18" charset="0"/>
              </a:rPr>
              <a:t>   Must be able to maintain steerageway even at slow speeds.</a:t>
            </a:r>
          </a:p>
          <a:p>
            <a:pPr eaLnBrk="0" hangingPunct="0">
              <a:buFontTx/>
              <a:buChar char="•"/>
            </a:pPr>
            <a:endParaRPr lang="en-US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i="0" dirty="0">
                <a:cs typeface="Times New Roman" pitchFamily="18" charset="0"/>
              </a:rPr>
              <a:t>   Directional control systems used at slower speeds.</a:t>
            </a:r>
          </a:p>
          <a:p>
            <a:pPr lvl="1" eaLnBrk="0" hangingPunct="0">
              <a:buFontTx/>
              <a:buChar char="–"/>
            </a:pPr>
            <a:r>
              <a:rPr lang="en-US" i="0" dirty="0">
                <a:cs typeface="Times New Roman" pitchFamily="18" charset="0"/>
              </a:rPr>
              <a:t>   Position rudder behind prop (thrust directly on rudder).</a:t>
            </a:r>
          </a:p>
          <a:p>
            <a:pPr lvl="2" eaLnBrk="0" hangingPunct="0">
              <a:buFontTx/>
              <a:buChar char="-"/>
            </a:pPr>
            <a:r>
              <a:rPr lang="en-US" i="0" dirty="0">
                <a:cs typeface="Times New Roman" pitchFamily="18" charset="0"/>
              </a:rPr>
              <a:t>Increases water flow over the rudder</a:t>
            </a:r>
          </a:p>
          <a:p>
            <a:pPr lvl="2" eaLnBrk="0" hangingPunct="0">
              <a:buFontTx/>
              <a:buChar char="-"/>
            </a:pPr>
            <a:endParaRPr lang="en-US" i="0" dirty="0">
              <a:cs typeface="Times New Roman" pitchFamily="18" charset="0"/>
            </a:endParaRPr>
          </a:p>
          <a:p>
            <a:pPr lvl="1" eaLnBrk="0" hangingPunct="0">
              <a:buFontTx/>
              <a:buChar char="–"/>
            </a:pPr>
            <a:r>
              <a:rPr lang="en-US" i="0" dirty="0">
                <a:cs typeface="Times New Roman" pitchFamily="18" charset="0"/>
              </a:rPr>
              <a:t>   Twin screws (twist ship).</a:t>
            </a:r>
          </a:p>
          <a:p>
            <a:pPr lvl="1" eaLnBrk="0" hangingPunct="0">
              <a:buFontTx/>
              <a:buChar char="–"/>
            </a:pPr>
            <a:endParaRPr lang="en-US" i="0" dirty="0">
              <a:cs typeface="Times New Roman" pitchFamily="18" charset="0"/>
            </a:endParaRPr>
          </a:p>
          <a:p>
            <a:pPr lvl="1" eaLnBrk="0" hangingPunct="0">
              <a:buFontTx/>
              <a:buChar char="–"/>
            </a:pPr>
            <a:r>
              <a:rPr lang="en-US" i="0" dirty="0">
                <a:cs typeface="Times New Roman" pitchFamily="18" charset="0"/>
              </a:rPr>
              <a:t>   Lateral/bow thrusters (research vessels, tugs</a:t>
            </a:r>
            <a:r>
              <a:rPr lang="en-US" i="0" dirty="0" smtClean="0">
                <a:cs typeface="Times New Roman" pitchFamily="18" charset="0"/>
              </a:rPr>
              <a:t>,</a:t>
            </a:r>
            <a:r>
              <a:rPr lang="en-US" i="0" dirty="0">
                <a:cs typeface="Times New Roman" pitchFamily="18" charset="0"/>
              </a:rPr>
              <a:t>	</a:t>
            </a:r>
            <a:r>
              <a:rPr lang="en-US" i="0" dirty="0" smtClean="0">
                <a:cs typeface="Times New Roman" pitchFamily="18" charset="0"/>
              </a:rPr>
              <a:t>merchants </a:t>
            </a:r>
            <a:r>
              <a:rPr lang="en-US" i="0" dirty="0">
                <a:cs typeface="Times New Roman" pitchFamily="18" charset="0"/>
              </a:rPr>
              <a:t>and some </a:t>
            </a:r>
            <a:endParaRPr lang="en-US" i="0" dirty="0" smtClean="0">
              <a:cs typeface="Times New Roman" pitchFamily="18" charset="0"/>
            </a:endParaRPr>
          </a:p>
          <a:p>
            <a:pPr lvl="1" eaLnBrk="0" hangingPunct="0"/>
            <a:r>
              <a:rPr lang="en-US" i="0" dirty="0">
                <a:cs typeface="Times New Roman" pitchFamily="18" charset="0"/>
              </a:rPr>
              <a:t>	</a:t>
            </a:r>
            <a:r>
              <a:rPr lang="en-US" i="0" dirty="0" err="1" smtClean="0">
                <a:cs typeface="Times New Roman" pitchFamily="18" charset="0"/>
              </a:rPr>
              <a:t>amphibs</a:t>
            </a:r>
            <a:r>
              <a:rPr lang="en-US" i="0" dirty="0">
                <a:cs typeface="Times New Roman" pitchFamily="18" charset="0"/>
              </a:rPr>
              <a:t>).</a:t>
            </a:r>
          </a:p>
          <a:p>
            <a:pPr lvl="1" eaLnBrk="0" hangingPunct="0">
              <a:buFontTx/>
              <a:buChar char="–"/>
            </a:pPr>
            <a:endParaRPr lang="en-US" i="0" dirty="0">
              <a:cs typeface="Times New Roman" pitchFamily="18" charset="0"/>
            </a:endParaRPr>
          </a:p>
          <a:p>
            <a:pPr lvl="1" eaLnBrk="0" hangingPunct="0">
              <a:buFontTx/>
              <a:buChar char="–"/>
            </a:pPr>
            <a:r>
              <a:rPr lang="en-US" i="0" dirty="0">
                <a:cs typeface="Times New Roman" pitchFamily="18" charset="0"/>
              </a:rPr>
              <a:t>   Rotational thrusters (specialized platforms only).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/>
              <a:t>Maneuverability Requirements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 sz="2800" dirty="0"/>
              <a:t>Maneuverability Trade-Off</a:t>
            </a:r>
          </a:p>
          <a:p>
            <a:pPr lvl="1"/>
            <a:r>
              <a:rPr lang="en-US" sz="2400" dirty="0"/>
              <a:t>Stability (tendency to stay in a straight line) &amp; maneuverability (ability to easily depart from a straight line) oppose one another</a:t>
            </a:r>
          </a:p>
          <a:p>
            <a:pPr lvl="1"/>
            <a:r>
              <a:rPr lang="en-US" sz="2400" dirty="0"/>
              <a:t>Large rudders can help both but increase drag</a:t>
            </a:r>
          </a:p>
          <a:p>
            <a:pPr lvl="1"/>
            <a:endParaRPr lang="en-US" sz="2400" dirty="0"/>
          </a:p>
          <a:p>
            <a:pPr eaLnBrk="0" hangingPunct="0">
              <a:spcBef>
                <a:spcPct val="0"/>
              </a:spcBef>
            </a:pPr>
            <a:r>
              <a:rPr lang="en-US" sz="2800" b="1" dirty="0"/>
              <a:t>It is not possible to independently optimize each (e.g. good response conflicts with </a:t>
            </a:r>
            <a:r>
              <a:rPr lang="en-US" sz="2800" b="1" dirty="0" err="1"/>
              <a:t>straightline</a:t>
            </a:r>
            <a:r>
              <a:rPr lang="en-US" sz="2800" b="1" dirty="0"/>
              <a:t> directional stability)!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9.3 Rudders</a:t>
            </a:r>
            <a:endParaRPr lang="en-US" sz="3600" b="1" i="0" dirty="0">
              <a:cs typeface="Times New Roman" pitchFamily="18" charset="0"/>
            </a:endParaRPr>
          </a:p>
        </p:txBody>
      </p:sp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0" y="1541463"/>
          <a:ext cx="9144000" cy="5316537"/>
        </p:xfrm>
        <a:graphic>
          <a:graphicData uri="http://schemas.openxmlformats.org/presentationml/2006/ole">
            <p:oleObj spid="_x0000_s63493" name="Photo Editor Photo" r:id="rId3" imgW="20009524" imgH="11631649" progId="MSPhotoEd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90" name="Group 2"/>
          <p:cNvGrpSpPr>
            <a:grpSpLocks/>
          </p:cNvGrpSpPr>
          <p:nvPr/>
        </p:nvGrpSpPr>
        <p:grpSpPr bwMode="auto">
          <a:xfrm>
            <a:off x="3429000" y="4876800"/>
            <a:ext cx="1066800" cy="457200"/>
            <a:chOff x="2256" y="3264"/>
            <a:chExt cx="672" cy="288"/>
          </a:xfrm>
        </p:grpSpPr>
        <p:sp>
          <p:nvSpPr>
            <p:cNvPr id="89091" name="Line 3"/>
            <p:cNvSpPr>
              <a:spLocks noChangeShapeType="1"/>
            </p:cNvSpPr>
            <p:nvPr/>
          </p:nvSpPr>
          <p:spPr bwMode="auto">
            <a:xfrm>
              <a:off x="2928" y="326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092" name="Line 4"/>
            <p:cNvSpPr>
              <a:spLocks noChangeShapeType="1"/>
            </p:cNvSpPr>
            <p:nvPr/>
          </p:nvSpPr>
          <p:spPr bwMode="auto">
            <a:xfrm>
              <a:off x="2256" y="326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093" name="Line 5"/>
            <p:cNvSpPr>
              <a:spLocks noChangeShapeType="1"/>
            </p:cNvSpPr>
            <p:nvPr/>
          </p:nvSpPr>
          <p:spPr bwMode="auto">
            <a:xfrm flipH="1">
              <a:off x="2256" y="350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094" name="Text Box 6"/>
            <p:cNvSpPr txBox="1">
              <a:spLocks noChangeArrowheads="1"/>
            </p:cNvSpPr>
            <p:nvPr/>
          </p:nvSpPr>
          <p:spPr bwMode="auto">
            <a:xfrm>
              <a:off x="2304" y="3319"/>
              <a:ext cx="62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 i="0"/>
                <a:t>Tip Chord</a:t>
              </a:r>
            </a:p>
          </p:txBody>
        </p:sp>
      </p:grpSp>
      <p:graphicFrame>
        <p:nvGraphicFramePr>
          <p:cNvPr id="89095" name="Object 7"/>
          <p:cNvGraphicFramePr>
            <a:graphicFrameLocks noChangeAspect="1"/>
          </p:cNvGraphicFramePr>
          <p:nvPr/>
        </p:nvGraphicFramePr>
        <p:xfrm>
          <a:off x="1752600" y="1747838"/>
          <a:ext cx="5791200" cy="3068637"/>
        </p:xfrm>
        <a:graphic>
          <a:graphicData uri="http://schemas.openxmlformats.org/presentationml/2006/ole">
            <p:oleObj spid="_x0000_s89095" name="Drafix 2D Drawing" r:id="rId3" imgW="4785120" imgH="2776680" progId="Drafix.Drawing.4">
              <p:embed/>
            </p:oleObj>
          </a:graphicData>
        </a:graphic>
      </p:graphicFrame>
      <p:grpSp>
        <p:nvGrpSpPr>
          <p:cNvPr id="89096" name="Group 8"/>
          <p:cNvGrpSpPr>
            <a:grpSpLocks/>
          </p:cNvGrpSpPr>
          <p:nvPr/>
        </p:nvGrpSpPr>
        <p:grpSpPr bwMode="auto">
          <a:xfrm>
            <a:off x="3200400" y="1676400"/>
            <a:ext cx="1524000" cy="685800"/>
            <a:chOff x="2016" y="1056"/>
            <a:chExt cx="960" cy="432"/>
          </a:xfrm>
        </p:grpSpPr>
        <p:sp>
          <p:nvSpPr>
            <p:cNvPr id="89097" name="Line 9"/>
            <p:cNvSpPr>
              <a:spLocks noChangeShapeType="1"/>
            </p:cNvSpPr>
            <p:nvPr/>
          </p:nvSpPr>
          <p:spPr bwMode="auto">
            <a:xfrm>
              <a:off x="2976" y="115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098" name="Line 10"/>
            <p:cNvSpPr>
              <a:spLocks noChangeShapeType="1"/>
            </p:cNvSpPr>
            <p:nvPr/>
          </p:nvSpPr>
          <p:spPr bwMode="auto">
            <a:xfrm>
              <a:off x="2016" y="115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099" name="Line 11"/>
            <p:cNvSpPr>
              <a:spLocks noChangeShapeType="1"/>
            </p:cNvSpPr>
            <p:nvPr/>
          </p:nvSpPr>
          <p:spPr bwMode="auto">
            <a:xfrm flipH="1">
              <a:off x="2016" y="1248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00" name="Text Box 12"/>
            <p:cNvSpPr txBox="1">
              <a:spLocks noChangeArrowheads="1"/>
            </p:cNvSpPr>
            <p:nvPr/>
          </p:nvSpPr>
          <p:spPr bwMode="auto">
            <a:xfrm>
              <a:off x="2161" y="1056"/>
              <a:ext cx="68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b="1" i="0"/>
                <a:t>Root Chord</a:t>
              </a:r>
            </a:p>
          </p:txBody>
        </p:sp>
      </p:grpSp>
      <p:sp>
        <p:nvSpPr>
          <p:cNvPr id="89101" name="Text Box 13"/>
          <p:cNvSpPr txBox="1">
            <a:spLocks noChangeArrowheads="1"/>
          </p:cNvSpPr>
          <p:nvPr/>
        </p:nvSpPr>
        <p:spPr bwMode="auto">
          <a:xfrm rot="300000">
            <a:off x="6232525" y="3013075"/>
            <a:ext cx="725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0"/>
              <a:t>Hull</a:t>
            </a:r>
          </a:p>
        </p:txBody>
      </p:sp>
      <p:grpSp>
        <p:nvGrpSpPr>
          <p:cNvPr id="89102" name="Group 14"/>
          <p:cNvGrpSpPr>
            <a:grpSpLocks/>
          </p:cNvGrpSpPr>
          <p:nvPr/>
        </p:nvGrpSpPr>
        <p:grpSpPr bwMode="auto">
          <a:xfrm>
            <a:off x="822325" y="2555875"/>
            <a:ext cx="3292475" cy="873125"/>
            <a:chOff x="518" y="1610"/>
            <a:chExt cx="2074" cy="550"/>
          </a:xfrm>
        </p:grpSpPr>
        <p:sp>
          <p:nvSpPr>
            <p:cNvPr id="89103" name="Text Box 15"/>
            <p:cNvSpPr txBox="1">
              <a:spLocks noChangeArrowheads="1"/>
            </p:cNvSpPr>
            <p:nvPr/>
          </p:nvSpPr>
          <p:spPr bwMode="auto">
            <a:xfrm>
              <a:off x="518" y="1610"/>
              <a:ext cx="55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0"/>
                <a:t>Stock</a:t>
              </a:r>
            </a:p>
          </p:txBody>
        </p:sp>
        <p:sp>
          <p:nvSpPr>
            <p:cNvPr id="89104" name="Line 16"/>
            <p:cNvSpPr>
              <a:spLocks noChangeShapeType="1"/>
            </p:cNvSpPr>
            <p:nvPr/>
          </p:nvSpPr>
          <p:spPr bwMode="auto">
            <a:xfrm>
              <a:off x="1104" y="1824"/>
              <a:ext cx="14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9105" name="Group 17"/>
          <p:cNvGrpSpPr>
            <a:grpSpLocks/>
          </p:cNvGrpSpPr>
          <p:nvPr/>
        </p:nvGrpSpPr>
        <p:grpSpPr bwMode="auto">
          <a:xfrm>
            <a:off x="4572000" y="3200400"/>
            <a:ext cx="1158875" cy="1524000"/>
            <a:chOff x="2880" y="2016"/>
            <a:chExt cx="730" cy="960"/>
          </a:xfrm>
        </p:grpSpPr>
        <p:sp>
          <p:nvSpPr>
            <p:cNvPr id="89106" name="Line 18"/>
            <p:cNvSpPr>
              <a:spLocks noChangeShapeType="1"/>
            </p:cNvSpPr>
            <p:nvPr/>
          </p:nvSpPr>
          <p:spPr bwMode="auto">
            <a:xfrm>
              <a:off x="2880" y="2016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07" name="Line 19"/>
            <p:cNvSpPr>
              <a:spLocks noChangeShapeType="1"/>
            </p:cNvSpPr>
            <p:nvPr/>
          </p:nvSpPr>
          <p:spPr bwMode="auto">
            <a:xfrm>
              <a:off x="2880" y="297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08" name="Line 20"/>
            <p:cNvSpPr>
              <a:spLocks noChangeShapeType="1"/>
            </p:cNvSpPr>
            <p:nvPr/>
          </p:nvSpPr>
          <p:spPr bwMode="auto">
            <a:xfrm>
              <a:off x="3216" y="2016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09" name="Text Box 21"/>
            <p:cNvSpPr txBox="1">
              <a:spLocks noChangeArrowheads="1"/>
            </p:cNvSpPr>
            <p:nvPr/>
          </p:nvSpPr>
          <p:spPr bwMode="auto">
            <a:xfrm>
              <a:off x="3206" y="2472"/>
              <a:ext cx="4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i="0"/>
                <a:t>Span</a:t>
              </a:r>
            </a:p>
          </p:txBody>
        </p:sp>
      </p:grpSp>
      <p:grpSp>
        <p:nvGrpSpPr>
          <p:cNvPr id="89110" name="Group 22"/>
          <p:cNvGrpSpPr>
            <a:grpSpLocks/>
          </p:cNvGrpSpPr>
          <p:nvPr/>
        </p:nvGrpSpPr>
        <p:grpSpPr bwMode="auto">
          <a:xfrm>
            <a:off x="4495800" y="4267200"/>
            <a:ext cx="2222500" cy="976313"/>
            <a:chOff x="2832" y="2688"/>
            <a:chExt cx="1400" cy="615"/>
          </a:xfrm>
        </p:grpSpPr>
        <p:sp>
          <p:nvSpPr>
            <p:cNvPr id="89111" name="Text Box 23"/>
            <p:cNvSpPr txBox="1">
              <a:spLocks noChangeArrowheads="1"/>
            </p:cNvSpPr>
            <p:nvPr/>
          </p:nvSpPr>
          <p:spPr bwMode="auto">
            <a:xfrm>
              <a:off x="3312" y="3072"/>
              <a:ext cx="9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i="0"/>
                <a:t>Leading Edge</a:t>
              </a:r>
            </a:p>
          </p:txBody>
        </p:sp>
        <p:sp>
          <p:nvSpPr>
            <p:cNvPr id="89112" name="Line 24"/>
            <p:cNvSpPr>
              <a:spLocks noChangeShapeType="1"/>
            </p:cNvSpPr>
            <p:nvPr/>
          </p:nvSpPr>
          <p:spPr bwMode="auto">
            <a:xfrm flipH="1" flipV="1">
              <a:off x="2832" y="2688"/>
              <a:ext cx="43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9113" name="Group 25"/>
          <p:cNvGrpSpPr>
            <a:grpSpLocks/>
          </p:cNvGrpSpPr>
          <p:nvPr/>
        </p:nvGrpSpPr>
        <p:grpSpPr bwMode="auto">
          <a:xfrm>
            <a:off x="1066800" y="4267200"/>
            <a:ext cx="2286000" cy="442913"/>
            <a:chOff x="672" y="2688"/>
            <a:chExt cx="1440" cy="279"/>
          </a:xfrm>
        </p:grpSpPr>
        <p:sp>
          <p:nvSpPr>
            <p:cNvPr id="89114" name="Text Box 26"/>
            <p:cNvSpPr txBox="1">
              <a:spLocks noChangeArrowheads="1"/>
            </p:cNvSpPr>
            <p:nvPr/>
          </p:nvSpPr>
          <p:spPr bwMode="auto">
            <a:xfrm>
              <a:off x="672" y="2736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i="0"/>
                <a:t>Trailing Edge</a:t>
              </a:r>
            </a:p>
          </p:txBody>
        </p:sp>
        <p:sp>
          <p:nvSpPr>
            <p:cNvPr id="89115" name="Line 27"/>
            <p:cNvSpPr>
              <a:spLocks noChangeShapeType="1"/>
            </p:cNvSpPr>
            <p:nvPr/>
          </p:nvSpPr>
          <p:spPr bwMode="auto">
            <a:xfrm flipV="1">
              <a:off x="1536" y="2688"/>
              <a:ext cx="57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9116" name="WordArt 28"/>
          <p:cNvSpPr>
            <a:spLocks noChangeArrowheads="1" noChangeShapeType="1" noTextEdit="1"/>
          </p:cNvSpPr>
          <p:nvPr/>
        </p:nvSpPr>
        <p:spPr bwMode="auto">
          <a:xfrm>
            <a:off x="7467600" y="3962400"/>
            <a:ext cx="1114425" cy="317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1800" b="1" kern="10" spc="-18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Water Flow</a:t>
            </a:r>
          </a:p>
        </p:txBody>
      </p:sp>
      <p:sp>
        <p:nvSpPr>
          <p:cNvPr id="89117" name="AutoShape 29"/>
          <p:cNvSpPr>
            <a:spLocks noChangeArrowheads="1"/>
          </p:cNvSpPr>
          <p:nvPr/>
        </p:nvSpPr>
        <p:spPr bwMode="auto">
          <a:xfrm>
            <a:off x="6324600" y="3886200"/>
            <a:ext cx="976313" cy="485775"/>
          </a:xfrm>
          <a:prstGeom prst="leftArrow">
            <a:avLst>
              <a:gd name="adj1" fmla="val 50000"/>
              <a:gd name="adj2" fmla="val 50245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8" name="Rectangle 30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Rudders</a:t>
            </a:r>
            <a:endParaRPr lang="en-US" sz="3600" b="1" i="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 lvl="1"/>
            <a:r>
              <a:rPr lang="en-US" dirty="0"/>
              <a:t>Chord: </a:t>
            </a:r>
          </a:p>
          <a:p>
            <a:pPr lvl="2"/>
            <a:r>
              <a:rPr lang="en-US" dirty="0"/>
              <a:t>Horizontal distance from leading to trailing edge</a:t>
            </a:r>
          </a:p>
          <a:p>
            <a:pPr lvl="2"/>
            <a:r>
              <a:rPr lang="en-US" dirty="0"/>
              <a:t>Limited by propeller and edge of stern</a:t>
            </a:r>
          </a:p>
          <a:p>
            <a:pPr lvl="1"/>
            <a:r>
              <a:rPr lang="en-US" dirty="0"/>
              <a:t>Span:</a:t>
            </a:r>
          </a:p>
          <a:p>
            <a:pPr lvl="2"/>
            <a:r>
              <a:rPr lang="en-US" dirty="0"/>
              <a:t>Vertical distance from stock to tip</a:t>
            </a:r>
          </a:p>
          <a:p>
            <a:pPr lvl="2"/>
            <a:r>
              <a:rPr lang="en-US" dirty="0"/>
              <a:t>Limited by local hull bottom and ship baseline</a:t>
            </a:r>
          </a:p>
        </p:txBody>
      </p:sp>
      <p:sp>
        <p:nvSpPr>
          <p:cNvPr id="95235" name="Line 3"/>
          <p:cNvSpPr>
            <a:spLocks noChangeShapeType="1"/>
          </p:cNvSpPr>
          <p:nvPr/>
        </p:nvSpPr>
        <p:spPr bwMode="auto">
          <a:xfrm>
            <a:off x="2667000" y="5348288"/>
            <a:ext cx="76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36" name="Line 4"/>
          <p:cNvSpPr>
            <a:spLocks noChangeShapeType="1"/>
          </p:cNvSpPr>
          <p:nvPr/>
        </p:nvSpPr>
        <p:spPr bwMode="auto">
          <a:xfrm>
            <a:off x="2743200" y="5653088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37" name="Line 5"/>
          <p:cNvSpPr>
            <a:spLocks noChangeShapeType="1"/>
          </p:cNvSpPr>
          <p:nvPr/>
        </p:nvSpPr>
        <p:spPr bwMode="auto">
          <a:xfrm>
            <a:off x="3733800" y="5653088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38" name="Line 6"/>
          <p:cNvSpPr>
            <a:spLocks noChangeShapeType="1"/>
          </p:cNvSpPr>
          <p:nvPr/>
        </p:nvSpPr>
        <p:spPr bwMode="auto">
          <a:xfrm>
            <a:off x="3733800" y="6186488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3276600" y="5881688"/>
            <a:ext cx="4572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240" name="Line 8"/>
          <p:cNvSpPr>
            <a:spLocks noChangeShapeType="1"/>
          </p:cNvSpPr>
          <p:nvPr/>
        </p:nvSpPr>
        <p:spPr bwMode="auto">
          <a:xfrm flipV="1">
            <a:off x="3352800" y="5729288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41" name="Line 9"/>
          <p:cNvSpPr>
            <a:spLocks noChangeShapeType="1"/>
          </p:cNvSpPr>
          <p:nvPr/>
        </p:nvSpPr>
        <p:spPr bwMode="auto">
          <a:xfrm flipV="1">
            <a:off x="3352800" y="6034088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42" name="Line 10"/>
          <p:cNvSpPr>
            <a:spLocks noChangeShapeType="1"/>
          </p:cNvSpPr>
          <p:nvPr/>
        </p:nvSpPr>
        <p:spPr bwMode="auto">
          <a:xfrm flipV="1">
            <a:off x="3352800" y="6034088"/>
            <a:ext cx="76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43" name="Line 11"/>
          <p:cNvSpPr>
            <a:spLocks noChangeShapeType="1"/>
          </p:cNvSpPr>
          <p:nvPr/>
        </p:nvSpPr>
        <p:spPr bwMode="auto">
          <a:xfrm>
            <a:off x="3352800" y="5729288"/>
            <a:ext cx="76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44" name="Rectangle 12"/>
          <p:cNvSpPr>
            <a:spLocks noChangeArrowheads="1"/>
          </p:cNvSpPr>
          <p:nvPr/>
        </p:nvSpPr>
        <p:spPr bwMode="auto">
          <a:xfrm>
            <a:off x="2971800" y="5653088"/>
            <a:ext cx="152400" cy="762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245" name="Rectangle 13"/>
          <p:cNvSpPr>
            <a:spLocks noChangeArrowheads="1"/>
          </p:cNvSpPr>
          <p:nvPr/>
        </p:nvSpPr>
        <p:spPr bwMode="auto">
          <a:xfrm>
            <a:off x="2668588" y="6300788"/>
            <a:ext cx="5619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i="0"/>
              <a:t>Chord</a:t>
            </a:r>
          </a:p>
        </p:txBody>
      </p:sp>
      <p:sp>
        <p:nvSpPr>
          <p:cNvPr id="95246" name="Rectangle 14"/>
          <p:cNvSpPr>
            <a:spLocks noChangeArrowheads="1"/>
          </p:cNvSpPr>
          <p:nvPr/>
        </p:nvSpPr>
        <p:spPr bwMode="auto">
          <a:xfrm>
            <a:off x="2255838" y="5837238"/>
            <a:ext cx="4857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i="0"/>
              <a:t>Span</a:t>
            </a:r>
          </a:p>
        </p:txBody>
      </p:sp>
      <p:sp>
        <p:nvSpPr>
          <p:cNvPr id="95247" name="Line 15"/>
          <p:cNvSpPr>
            <a:spLocks noChangeShapeType="1"/>
          </p:cNvSpPr>
          <p:nvPr/>
        </p:nvSpPr>
        <p:spPr bwMode="auto">
          <a:xfrm>
            <a:off x="2743200" y="6262688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48" name="Line 16"/>
          <p:cNvSpPr>
            <a:spLocks noChangeShapeType="1"/>
          </p:cNvSpPr>
          <p:nvPr/>
        </p:nvSpPr>
        <p:spPr bwMode="auto">
          <a:xfrm>
            <a:off x="2667000" y="572928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49" name="Line 17"/>
          <p:cNvSpPr>
            <a:spLocks noChangeShapeType="1"/>
          </p:cNvSpPr>
          <p:nvPr/>
        </p:nvSpPr>
        <p:spPr bwMode="auto">
          <a:xfrm>
            <a:off x="2743200" y="5729288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50" name="Line 18"/>
          <p:cNvSpPr>
            <a:spLocks noChangeShapeType="1"/>
          </p:cNvSpPr>
          <p:nvPr/>
        </p:nvSpPr>
        <p:spPr bwMode="auto">
          <a:xfrm>
            <a:off x="2743200" y="5729288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51" name="Line 19"/>
          <p:cNvSpPr>
            <a:spLocks noChangeShapeType="1"/>
          </p:cNvSpPr>
          <p:nvPr/>
        </p:nvSpPr>
        <p:spPr bwMode="auto">
          <a:xfrm flipH="1">
            <a:off x="3124200" y="5729288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52" name="Line 20"/>
          <p:cNvSpPr>
            <a:spLocks noChangeShapeType="1"/>
          </p:cNvSpPr>
          <p:nvPr/>
        </p:nvSpPr>
        <p:spPr bwMode="auto">
          <a:xfrm flipH="1">
            <a:off x="2819400" y="6186488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53" name="Rectangle 21"/>
          <p:cNvSpPr>
            <a:spLocks noChangeArrowheads="1"/>
          </p:cNvSpPr>
          <p:nvPr/>
        </p:nvSpPr>
        <p:spPr bwMode="auto">
          <a:xfrm>
            <a:off x="2744788" y="5335588"/>
            <a:ext cx="26193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i="0"/>
              <a:t>Semi-Balanced Spade Rudder</a:t>
            </a:r>
          </a:p>
        </p:txBody>
      </p:sp>
      <p:sp>
        <p:nvSpPr>
          <p:cNvPr id="95254" name="Line 22"/>
          <p:cNvSpPr>
            <a:spLocks noChangeShapeType="1"/>
          </p:cNvSpPr>
          <p:nvPr/>
        </p:nvSpPr>
        <p:spPr bwMode="auto">
          <a:xfrm>
            <a:off x="2971800" y="5867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55" name="Line 23"/>
          <p:cNvSpPr>
            <a:spLocks noChangeShapeType="1"/>
          </p:cNvSpPr>
          <p:nvPr/>
        </p:nvSpPr>
        <p:spPr bwMode="auto">
          <a:xfrm>
            <a:off x="2895600" y="59436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56" name="Rectangle 24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600" b="1" i="0" dirty="0">
                <a:cs typeface="Times New Roman" pitchFamily="18" charset="0"/>
              </a:rPr>
              <a:t>Rudders</a:t>
            </a:r>
            <a:endParaRPr lang="en-US" sz="4000" b="1" i="0" dirty="0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 sz="4000" dirty="0"/>
              <a:t>Rudder Balance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/>
              <a:t>Center of Pressure vs. Position of Rudder Stock</a:t>
            </a:r>
          </a:p>
          <a:p>
            <a:pPr lvl="1"/>
            <a:r>
              <a:rPr lang="en-US"/>
              <a:t>Vertically aligned: “Fully Balanced”</a:t>
            </a:r>
          </a:p>
          <a:p>
            <a:pPr lvl="1"/>
            <a:r>
              <a:rPr lang="en-US"/>
              <a:t>Rudder Stock at leading edge: “Unbalanced”</a:t>
            </a:r>
          </a:p>
          <a:p>
            <a:pPr lvl="1"/>
            <a:r>
              <a:rPr lang="en-US"/>
              <a:t>Semi-Balanced</a:t>
            </a:r>
          </a:p>
          <a:p>
            <a:pPr lvl="2"/>
            <a:r>
              <a:rPr lang="en-US"/>
              <a:t>Less operating torque than unbalanced</a:t>
            </a:r>
          </a:p>
          <a:p>
            <a:pPr lvl="2"/>
            <a:r>
              <a:rPr lang="en-US"/>
              <a:t>Returns to centerline on failure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365125" y="1108075"/>
            <a:ext cx="84740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i="0"/>
          </a:p>
          <a:p>
            <a:endParaRPr lang="en-US" i="0"/>
          </a:p>
          <a:p>
            <a:r>
              <a:rPr lang="en-US" i="0"/>
              <a:t>1.  </a:t>
            </a:r>
            <a:r>
              <a:rPr lang="en-US" i="0" u="sng">
                <a:solidFill>
                  <a:schemeClr val="accent2"/>
                </a:solidFill>
              </a:rPr>
              <a:t>Balanced Rudder</a:t>
            </a:r>
            <a:r>
              <a:rPr lang="en-US" i="0"/>
              <a:t>  The rudder stock is positioned toward the center of the rudder, requiring less force to turn the it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2819400" y="3179763"/>
          <a:ext cx="3352800" cy="3297237"/>
        </p:xfrm>
        <a:graphic>
          <a:graphicData uri="http://schemas.openxmlformats.org/presentationml/2006/ole">
            <p:oleObj spid="_x0000_s90116" name="Drafix 2D Drawing" r:id="rId3" imgW="2616480" imgH="2573280" progId="Drafix.Drawing.4">
              <p:embed/>
            </p:oleObj>
          </a:graphicData>
        </a:graphic>
      </p:graphicFrame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4000" i="0" dirty="0">
                <a:solidFill>
                  <a:schemeClr val="tx2"/>
                </a:solidFill>
              </a:rPr>
              <a:t>Rudder Balance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365125" y="1108075"/>
            <a:ext cx="84740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0"/>
              <a:t>2.  </a:t>
            </a:r>
            <a:r>
              <a:rPr lang="en-US" i="0" u="sng">
                <a:solidFill>
                  <a:schemeClr val="accent2"/>
                </a:solidFill>
              </a:rPr>
              <a:t>Unbalanced Rudder</a:t>
            </a:r>
            <a:r>
              <a:rPr lang="en-US" i="0"/>
              <a:t>   The rudder stock is at the leading edge of the rudder</a:t>
            </a:r>
          </a:p>
        </p:txBody>
      </p:sp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2894013" y="2819400"/>
          <a:ext cx="3587750" cy="3810000"/>
        </p:xfrm>
        <a:graphic>
          <a:graphicData uri="http://schemas.openxmlformats.org/presentationml/2006/ole">
            <p:oleObj spid="_x0000_s91140" name="Drafix 2D Drawing" r:id="rId3" imgW="2626560" imgH="2788920" progId="Drafix.Drawing.4">
              <p:embed/>
            </p:oleObj>
          </a:graphicData>
        </a:graphic>
      </p:graphicFrame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4000" i="0" dirty="0">
                <a:solidFill>
                  <a:schemeClr val="tx2"/>
                </a:solidFill>
              </a:rPr>
              <a:t>Rudder Balance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365125" y="1108075"/>
            <a:ext cx="84740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0"/>
              <a:t>3.  </a:t>
            </a:r>
            <a:r>
              <a:rPr lang="en-US" i="0" u="sng">
                <a:solidFill>
                  <a:schemeClr val="accent2"/>
                </a:solidFill>
              </a:rPr>
              <a:t>Semi Balanced</a:t>
            </a:r>
            <a:r>
              <a:rPr lang="en-US" i="0"/>
              <a:t>  The rudder mounts on a “horn” protruding from the hull</a:t>
            </a:r>
          </a:p>
          <a:p>
            <a:r>
              <a:rPr lang="en-US" i="0"/>
              <a:t>	- The top can be considered “unbalanced”</a:t>
            </a:r>
          </a:p>
          <a:p>
            <a:r>
              <a:rPr lang="en-US" i="0"/>
              <a:t>	- The bottom can be considered “balanced”</a:t>
            </a: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2362200" y="2743200"/>
          <a:ext cx="4038600" cy="3762375"/>
        </p:xfrm>
        <a:graphic>
          <a:graphicData uri="http://schemas.openxmlformats.org/presentationml/2006/ole">
            <p:oleObj spid="_x0000_s92164" name="Drafix 2D Drawing" r:id="rId3" imgW="2616480" imgH="2436840" progId="Drafix.Drawing.4">
              <p:embed/>
            </p:oleObj>
          </a:graphicData>
        </a:graphic>
      </p:graphicFrame>
      <p:sp>
        <p:nvSpPr>
          <p:cNvPr id="92166" name="Rectangle 6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4000" i="0" dirty="0">
                <a:solidFill>
                  <a:schemeClr val="tx2"/>
                </a:solidFill>
              </a:rPr>
              <a:t>Rudder Balance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762000" y="1905000"/>
            <a:ext cx="76200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n-US" sz="2800" b="1" i="0" dirty="0"/>
              <a:t>The maneuverability performance of the rudder can be described by three broad categories:</a:t>
            </a:r>
            <a:endParaRPr lang="en-US" b="1" i="0" dirty="0"/>
          </a:p>
          <a:p>
            <a:pPr marL="457200" indent="-457200"/>
            <a:r>
              <a:rPr lang="en-US" i="0" dirty="0" smtClean="0"/>
              <a:t>		</a:t>
            </a:r>
            <a:endParaRPr lang="en-US" i="0" dirty="0"/>
          </a:p>
          <a:p>
            <a:pPr marL="1828800" lvl="3" indent="-457200">
              <a:buFontTx/>
              <a:buAutoNum type="arabicPeriod"/>
            </a:pPr>
            <a:r>
              <a:rPr lang="en-US" sz="2800" b="1" i="0" dirty="0">
                <a:solidFill>
                  <a:schemeClr val="accent2"/>
                </a:solidFill>
              </a:rPr>
              <a:t>Directional </a:t>
            </a:r>
            <a:r>
              <a:rPr lang="en-US" sz="2800" b="1" i="0" dirty="0" smtClean="0">
                <a:solidFill>
                  <a:schemeClr val="accent2"/>
                </a:solidFill>
              </a:rPr>
              <a:t>Stability</a:t>
            </a:r>
          </a:p>
          <a:p>
            <a:pPr marL="1828800" lvl="3" indent="-457200">
              <a:buFontTx/>
              <a:buAutoNum type="arabicPeriod"/>
            </a:pPr>
            <a:r>
              <a:rPr lang="en-US" sz="2800" b="1" i="0" dirty="0" smtClean="0">
                <a:solidFill>
                  <a:schemeClr val="accent2"/>
                </a:solidFill>
              </a:rPr>
              <a:t>Response</a:t>
            </a:r>
          </a:p>
          <a:p>
            <a:pPr marL="1828800" lvl="3" indent="-457200">
              <a:buFontTx/>
              <a:buAutoNum type="arabicPeriod"/>
            </a:pPr>
            <a:r>
              <a:rPr lang="en-US" sz="2800" b="1" i="0" dirty="0" smtClean="0">
                <a:solidFill>
                  <a:schemeClr val="accent2"/>
                </a:solidFill>
              </a:rPr>
              <a:t>Slow </a:t>
            </a:r>
            <a:r>
              <a:rPr lang="en-US" sz="2800" b="1" i="0" dirty="0">
                <a:solidFill>
                  <a:schemeClr val="accent2"/>
                </a:solidFill>
              </a:rPr>
              <a:t>Speed Maneuverability</a:t>
            </a: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000" b="1" i="0" dirty="0" smtClean="0">
                <a:solidFill>
                  <a:schemeClr val="tx2"/>
                </a:solidFill>
                <a:cs typeface="Times New Roman" pitchFamily="18" charset="0"/>
              </a:rPr>
              <a:t>Maneuverability</a:t>
            </a:r>
            <a:endParaRPr lang="en-US" sz="4000" b="1" i="0" dirty="0">
              <a:solidFill>
                <a:schemeClr val="tx2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0" y="5334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i="0" dirty="0">
                <a:cs typeface="Times New Roman" pitchFamily="18" charset="0"/>
              </a:rPr>
              <a:t>Semi-Balanced Spade Rudder</a:t>
            </a:r>
            <a:endParaRPr lang="en-US" sz="2800" i="0" dirty="0">
              <a:cs typeface="Times New Roman" pitchFamily="18" charset="0"/>
            </a:endParaRPr>
          </a:p>
        </p:txBody>
      </p:sp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2286000" y="1295400"/>
          <a:ext cx="4984750" cy="5562600"/>
        </p:xfrm>
        <a:graphic>
          <a:graphicData uri="http://schemas.openxmlformats.org/presentationml/2006/ole">
            <p:oleObj spid="_x0000_s64517" name="Photo Editor Photo" r:id="rId3" imgW="8888066" imgH="9914286" progId="MSPhotoEd.3">
              <p:embed/>
            </p:oleObj>
          </a:graphicData>
        </a:graphic>
      </p:graphicFrame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Rudders</a:t>
            </a:r>
            <a:endParaRPr lang="en-US" sz="3600" b="1" i="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0" y="144780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n-US" b="1" i="0" dirty="0">
                <a:latin typeface="Arial" charset="0"/>
              </a:rPr>
              <a:t>   </a:t>
            </a:r>
            <a:r>
              <a:rPr lang="en-US" i="0" dirty="0">
                <a:cs typeface="Times New Roman" pitchFamily="18" charset="0"/>
              </a:rPr>
              <a:t>Rudder doesn’t turn ship, hydrodynamics of water flow 	past ship </a:t>
            </a:r>
            <a:r>
              <a:rPr lang="en-US" i="0" dirty="0" smtClean="0">
                <a:cs typeface="Times New Roman" pitchFamily="18" charset="0"/>
              </a:rPr>
              <a:t>is </a:t>
            </a:r>
          </a:p>
          <a:p>
            <a:pPr eaLnBrk="0" hangingPunct="0"/>
            <a:r>
              <a:rPr lang="en-US" i="0" dirty="0">
                <a:cs typeface="Times New Roman" pitchFamily="18" charset="0"/>
              </a:rPr>
              <a:t>	</a:t>
            </a:r>
            <a:r>
              <a:rPr lang="en-US" i="0" dirty="0" smtClean="0">
                <a:cs typeface="Times New Roman" pitchFamily="18" charset="0"/>
              </a:rPr>
              <a:t>reason </a:t>
            </a:r>
            <a:r>
              <a:rPr lang="en-US" i="0" dirty="0">
                <a:cs typeface="Times New Roman" pitchFamily="18" charset="0"/>
              </a:rPr>
              <a:t>for it turning.  Rudder flow </a:t>
            </a:r>
            <a:r>
              <a:rPr lang="en-US" i="0" dirty="0" smtClean="0">
                <a:cs typeface="Times New Roman" pitchFamily="18" charset="0"/>
              </a:rPr>
              <a:t>provides LIFT</a:t>
            </a:r>
            <a:r>
              <a:rPr lang="en-US" i="0" dirty="0">
                <a:cs typeface="Times New Roman" pitchFamily="18" charset="0"/>
              </a:rPr>
              <a:t>.</a:t>
            </a:r>
          </a:p>
          <a:p>
            <a:pPr eaLnBrk="0" hangingPunct="0">
              <a:buFontTx/>
              <a:buChar char="•"/>
            </a:pPr>
            <a:endParaRPr lang="en-US" b="1" i="0" dirty="0">
              <a:latin typeface="Arial" charset="0"/>
            </a:endParaRPr>
          </a:p>
          <a:p>
            <a:pPr eaLnBrk="0" hangingPunct="0">
              <a:buFontTx/>
              <a:buChar char="•"/>
            </a:pPr>
            <a:r>
              <a:rPr lang="en-US" b="1" i="0" dirty="0">
                <a:latin typeface="Arial" charset="0"/>
              </a:rPr>
              <a:t>   </a:t>
            </a:r>
            <a:r>
              <a:rPr lang="en-US" i="0" dirty="0">
                <a:cs typeface="Times New Roman" pitchFamily="18" charset="0"/>
              </a:rPr>
              <a:t>Ship turns by moment produced about the LCP (not LCG)</a:t>
            </a:r>
          </a:p>
        </p:txBody>
      </p:sp>
      <p:graphicFrame>
        <p:nvGraphicFramePr>
          <p:cNvPr id="99331" name="Object 3"/>
          <p:cNvGraphicFramePr>
            <a:graphicFrameLocks noChangeAspect="1"/>
          </p:cNvGraphicFramePr>
          <p:nvPr/>
        </p:nvGraphicFramePr>
        <p:xfrm>
          <a:off x="304800" y="3581400"/>
          <a:ext cx="8534400" cy="3046413"/>
        </p:xfrm>
        <a:graphic>
          <a:graphicData uri="http://schemas.openxmlformats.org/presentationml/2006/ole">
            <p:oleObj spid="_x0000_s99331" name="Drawing" r:id="rId3" imgW="7658280" imgH="2733840" progId="WPDraw30.Drawing">
              <p:embed/>
            </p:oleObj>
          </a:graphicData>
        </a:graphic>
      </p:graphicFrame>
      <p:sp>
        <p:nvSpPr>
          <p:cNvPr id="99332" name="Oval 4"/>
          <p:cNvSpPr>
            <a:spLocks noChangeArrowheads="1"/>
          </p:cNvSpPr>
          <p:nvPr/>
        </p:nvSpPr>
        <p:spPr bwMode="auto">
          <a:xfrm>
            <a:off x="3352800" y="4876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2590800" y="4419600"/>
            <a:ext cx="1771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 i="0">
                <a:solidFill>
                  <a:schemeClr val="hlink"/>
                </a:solidFill>
                <a:latin typeface="Arial" charset="0"/>
              </a:rPr>
              <a:t>Center of Pressure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 sz="4000" dirty="0"/>
              <a:t>Rudder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365125" y="1336675"/>
            <a:ext cx="2874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0"/>
              <a:t>Stages of a ships turn:</a:t>
            </a:r>
          </a:p>
        </p:txBody>
      </p:sp>
      <p:grpSp>
        <p:nvGrpSpPr>
          <p:cNvPr id="94211" name="Group 3"/>
          <p:cNvGrpSpPr>
            <a:grpSpLocks/>
          </p:cNvGrpSpPr>
          <p:nvPr/>
        </p:nvGrpSpPr>
        <p:grpSpPr bwMode="auto">
          <a:xfrm>
            <a:off x="365125" y="2133600"/>
            <a:ext cx="8169275" cy="685800"/>
            <a:chOff x="230" y="1344"/>
            <a:chExt cx="5146" cy="432"/>
          </a:xfrm>
        </p:grpSpPr>
        <p:grpSp>
          <p:nvGrpSpPr>
            <p:cNvPr id="94212" name="Group 4"/>
            <p:cNvGrpSpPr>
              <a:grpSpLocks/>
            </p:cNvGrpSpPr>
            <p:nvPr/>
          </p:nvGrpSpPr>
          <p:grpSpPr bwMode="auto">
            <a:xfrm>
              <a:off x="2448" y="1344"/>
              <a:ext cx="2928" cy="432"/>
              <a:chOff x="1632" y="2256"/>
              <a:chExt cx="2208" cy="432"/>
            </a:xfrm>
          </p:grpSpPr>
          <p:sp>
            <p:nvSpPr>
              <p:cNvPr id="94213" name="Freeform 5"/>
              <p:cNvSpPr>
                <a:spLocks/>
              </p:cNvSpPr>
              <p:nvPr/>
            </p:nvSpPr>
            <p:spPr bwMode="auto">
              <a:xfrm>
                <a:off x="1632" y="2256"/>
                <a:ext cx="2208" cy="240"/>
              </a:xfrm>
              <a:custGeom>
                <a:avLst/>
                <a:gdLst/>
                <a:ahLst/>
                <a:cxnLst>
                  <a:cxn ang="0">
                    <a:pos x="1872" y="168"/>
                  </a:cxn>
                  <a:cxn ang="0">
                    <a:pos x="1392" y="24"/>
                  </a:cxn>
                  <a:cxn ang="0">
                    <a:pos x="240" y="24"/>
                  </a:cxn>
                  <a:cxn ang="0">
                    <a:pos x="0" y="168"/>
                  </a:cxn>
                  <a:cxn ang="0">
                    <a:pos x="1872" y="168"/>
                  </a:cxn>
                </a:cxnLst>
                <a:rect l="0" t="0" r="r" b="b"/>
                <a:pathLst>
                  <a:path w="1872" h="168">
                    <a:moveTo>
                      <a:pt x="1872" y="168"/>
                    </a:moveTo>
                    <a:cubicBezTo>
                      <a:pt x="1768" y="108"/>
                      <a:pt x="1664" y="48"/>
                      <a:pt x="1392" y="24"/>
                    </a:cubicBezTo>
                    <a:cubicBezTo>
                      <a:pt x="1120" y="0"/>
                      <a:pt x="472" y="0"/>
                      <a:pt x="240" y="24"/>
                    </a:cubicBezTo>
                    <a:cubicBezTo>
                      <a:pt x="8" y="48"/>
                      <a:pt x="4" y="108"/>
                      <a:pt x="0" y="168"/>
                    </a:cubicBezTo>
                    <a:lnTo>
                      <a:pt x="1872" y="168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19050" cmpd="sng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214" name="Freeform 6"/>
              <p:cNvSpPr>
                <a:spLocks/>
              </p:cNvSpPr>
              <p:nvPr/>
            </p:nvSpPr>
            <p:spPr bwMode="auto">
              <a:xfrm flipV="1">
                <a:off x="1632" y="2496"/>
                <a:ext cx="2208" cy="192"/>
              </a:xfrm>
              <a:custGeom>
                <a:avLst/>
                <a:gdLst/>
                <a:ahLst/>
                <a:cxnLst>
                  <a:cxn ang="0">
                    <a:pos x="1872" y="168"/>
                  </a:cxn>
                  <a:cxn ang="0">
                    <a:pos x="1392" y="24"/>
                  </a:cxn>
                  <a:cxn ang="0">
                    <a:pos x="240" y="24"/>
                  </a:cxn>
                  <a:cxn ang="0">
                    <a:pos x="0" y="168"/>
                  </a:cxn>
                  <a:cxn ang="0">
                    <a:pos x="1872" y="168"/>
                  </a:cxn>
                </a:cxnLst>
                <a:rect l="0" t="0" r="r" b="b"/>
                <a:pathLst>
                  <a:path w="1872" h="168">
                    <a:moveTo>
                      <a:pt x="1872" y="168"/>
                    </a:moveTo>
                    <a:cubicBezTo>
                      <a:pt x="1768" y="108"/>
                      <a:pt x="1664" y="48"/>
                      <a:pt x="1392" y="24"/>
                    </a:cubicBezTo>
                    <a:cubicBezTo>
                      <a:pt x="1120" y="0"/>
                      <a:pt x="472" y="0"/>
                      <a:pt x="240" y="24"/>
                    </a:cubicBezTo>
                    <a:cubicBezTo>
                      <a:pt x="8" y="48"/>
                      <a:pt x="4" y="108"/>
                      <a:pt x="0" y="168"/>
                    </a:cubicBezTo>
                    <a:lnTo>
                      <a:pt x="1872" y="168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19050" cmpd="sng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4215" name="Line 7"/>
            <p:cNvSpPr>
              <a:spLocks noChangeShapeType="1"/>
            </p:cNvSpPr>
            <p:nvPr/>
          </p:nvSpPr>
          <p:spPr bwMode="auto">
            <a:xfrm flipH="1">
              <a:off x="2208" y="1584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16" name="Text Box 8"/>
            <p:cNvSpPr txBox="1">
              <a:spLocks noChangeArrowheads="1"/>
            </p:cNvSpPr>
            <p:nvPr/>
          </p:nvSpPr>
          <p:spPr bwMode="auto">
            <a:xfrm>
              <a:off x="230" y="1370"/>
              <a:ext cx="14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Rudder midships</a:t>
              </a:r>
            </a:p>
          </p:txBody>
        </p:sp>
      </p:grpSp>
      <p:grpSp>
        <p:nvGrpSpPr>
          <p:cNvPr id="94217" name="Group 9"/>
          <p:cNvGrpSpPr>
            <a:grpSpLocks/>
          </p:cNvGrpSpPr>
          <p:nvPr/>
        </p:nvGrpSpPr>
        <p:grpSpPr bwMode="auto">
          <a:xfrm>
            <a:off x="288925" y="3810000"/>
            <a:ext cx="8321675" cy="727075"/>
            <a:chOff x="182" y="2400"/>
            <a:chExt cx="5242" cy="458"/>
          </a:xfrm>
        </p:grpSpPr>
        <p:grpSp>
          <p:nvGrpSpPr>
            <p:cNvPr id="94218" name="Group 10"/>
            <p:cNvGrpSpPr>
              <a:grpSpLocks/>
            </p:cNvGrpSpPr>
            <p:nvPr/>
          </p:nvGrpSpPr>
          <p:grpSpPr bwMode="auto">
            <a:xfrm>
              <a:off x="2496" y="2400"/>
              <a:ext cx="2928" cy="432"/>
              <a:chOff x="1632" y="2256"/>
              <a:chExt cx="2208" cy="432"/>
            </a:xfrm>
          </p:grpSpPr>
          <p:sp>
            <p:nvSpPr>
              <p:cNvPr id="94219" name="Freeform 11"/>
              <p:cNvSpPr>
                <a:spLocks/>
              </p:cNvSpPr>
              <p:nvPr/>
            </p:nvSpPr>
            <p:spPr bwMode="auto">
              <a:xfrm>
                <a:off x="1632" y="2256"/>
                <a:ext cx="2208" cy="240"/>
              </a:xfrm>
              <a:custGeom>
                <a:avLst/>
                <a:gdLst/>
                <a:ahLst/>
                <a:cxnLst>
                  <a:cxn ang="0">
                    <a:pos x="1872" y="168"/>
                  </a:cxn>
                  <a:cxn ang="0">
                    <a:pos x="1392" y="24"/>
                  </a:cxn>
                  <a:cxn ang="0">
                    <a:pos x="240" y="24"/>
                  </a:cxn>
                  <a:cxn ang="0">
                    <a:pos x="0" y="168"/>
                  </a:cxn>
                  <a:cxn ang="0">
                    <a:pos x="1872" y="168"/>
                  </a:cxn>
                </a:cxnLst>
                <a:rect l="0" t="0" r="r" b="b"/>
                <a:pathLst>
                  <a:path w="1872" h="168">
                    <a:moveTo>
                      <a:pt x="1872" y="168"/>
                    </a:moveTo>
                    <a:cubicBezTo>
                      <a:pt x="1768" y="108"/>
                      <a:pt x="1664" y="48"/>
                      <a:pt x="1392" y="24"/>
                    </a:cubicBezTo>
                    <a:cubicBezTo>
                      <a:pt x="1120" y="0"/>
                      <a:pt x="472" y="0"/>
                      <a:pt x="240" y="24"/>
                    </a:cubicBezTo>
                    <a:cubicBezTo>
                      <a:pt x="8" y="48"/>
                      <a:pt x="4" y="108"/>
                      <a:pt x="0" y="168"/>
                    </a:cubicBezTo>
                    <a:lnTo>
                      <a:pt x="1872" y="168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19050" cmpd="sng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220" name="Freeform 12"/>
              <p:cNvSpPr>
                <a:spLocks/>
              </p:cNvSpPr>
              <p:nvPr/>
            </p:nvSpPr>
            <p:spPr bwMode="auto">
              <a:xfrm flipV="1">
                <a:off x="1632" y="2496"/>
                <a:ext cx="2208" cy="192"/>
              </a:xfrm>
              <a:custGeom>
                <a:avLst/>
                <a:gdLst/>
                <a:ahLst/>
                <a:cxnLst>
                  <a:cxn ang="0">
                    <a:pos x="1872" y="168"/>
                  </a:cxn>
                  <a:cxn ang="0">
                    <a:pos x="1392" y="24"/>
                  </a:cxn>
                  <a:cxn ang="0">
                    <a:pos x="240" y="24"/>
                  </a:cxn>
                  <a:cxn ang="0">
                    <a:pos x="0" y="168"/>
                  </a:cxn>
                  <a:cxn ang="0">
                    <a:pos x="1872" y="168"/>
                  </a:cxn>
                </a:cxnLst>
                <a:rect l="0" t="0" r="r" b="b"/>
                <a:pathLst>
                  <a:path w="1872" h="168">
                    <a:moveTo>
                      <a:pt x="1872" y="168"/>
                    </a:moveTo>
                    <a:cubicBezTo>
                      <a:pt x="1768" y="108"/>
                      <a:pt x="1664" y="48"/>
                      <a:pt x="1392" y="24"/>
                    </a:cubicBezTo>
                    <a:cubicBezTo>
                      <a:pt x="1120" y="0"/>
                      <a:pt x="472" y="0"/>
                      <a:pt x="240" y="24"/>
                    </a:cubicBezTo>
                    <a:cubicBezTo>
                      <a:pt x="8" y="48"/>
                      <a:pt x="4" y="108"/>
                      <a:pt x="0" y="168"/>
                    </a:cubicBezTo>
                    <a:lnTo>
                      <a:pt x="1872" y="168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19050" cmpd="sng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4221" name="Line 13"/>
            <p:cNvSpPr>
              <a:spLocks noChangeShapeType="1"/>
            </p:cNvSpPr>
            <p:nvPr/>
          </p:nvSpPr>
          <p:spPr bwMode="auto">
            <a:xfrm flipH="1" flipV="1">
              <a:off x="2256" y="2544"/>
              <a:ext cx="24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22" name="Text Box 14"/>
            <p:cNvSpPr txBox="1">
              <a:spLocks noChangeArrowheads="1"/>
            </p:cNvSpPr>
            <p:nvPr/>
          </p:nvSpPr>
          <p:spPr bwMode="auto">
            <a:xfrm>
              <a:off x="182" y="2570"/>
              <a:ext cx="140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Rudder is turned</a:t>
              </a:r>
            </a:p>
          </p:txBody>
        </p:sp>
      </p:grpSp>
      <p:sp>
        <p:nvSpPr>
          <p:cNvPr id="94223" name="Line 15"/>
          <p:cNvSpPr>
            <a:spLocks noChangeShapeType="1"/>
          </p:cNvSpPr>
          <p:nvPr/>
        </p:nvSpPr>
        <p:spPr bwMode="auto">
          <a:xfrm flipH="1">
            <a:off x="7772400" y="60198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224" name="Line 16"/>
          <p:cNvSpPr>
            <a:spLocks noChangeShapeType="1"/>
          </p:cNvSpPr>
          <p:nvPr/>
        </p:nvSpPr>
        <p:spPr bwMode="auto">
          <a:xfrm flipH="1">
            <a:off x="7391400" y="47244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225" name="Line 17"/>
          <p:cNvSpPr>
            <a:spLocks noChangeShapeType="1"/>
          </p:cNvSpPr>
          <p:nvPr/>
        </p:nvSpPr>
        <p:spPr bwMode="auto">
          <a:xfrm flipH="1">
            <a:off x="7315200" y="33528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226" name="Line 18"/>
          <p:cNvSpPr>
            <a:spLocks noChangeShapeType="1"/>
          </p:cNvSpPr>
          <p:nvPr/>
        </p:nvSpPr>
        <p:spPr bwMode="auto">
          <a:xfrm flipH="1">
            <a:off x="7696200" y="18288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227" name="Text Box 19"/>
          <p:cNvSpPr txBox="1">
            <a:spLocks noChangeArrowheads="1"/>
          </p:cNvSpPr>
          <p:nvPr/>
        </p:nvSpPr>
        <p:spPr bwMode="auto">
          <a:xfrm rot="10800000">
            <a:off x="8594725" y="2895600"/>
            <a:ext cx="549275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r>
              <a:rPr lang="en-US"/>
              <a:t>Water Flow</a:t>
            </a:r>
          </a:p>
        </p:txBody>
      </p:sp>
      <p:grpSp>
        <p:nvGrpSpPr>
          <p:cNvPr id="94228" name="Group 20"/>
          <p:cNvGrpSpPr>
            <a:grpSpLocks/>
          </p:cNvGrpSpPr>
          <p:nvPr/>
        </p:nvGrpSpPr>
        <p:grpSpPr bwMode="auto">
          <a:xfrm>
            <a:off x="228600" y="5105400"/>
            <a:ext cx="8305800" cy="1624013"/>
            <a:chOff x="144" y="3216"/>
            <a:chExt cx="5232" cy="1023"/>
          </a:xfrm>
        </p:grpSpPr>
        <p:grpSp>
          <p:nvGrpSpPr>
            <p:cNvPr id="94229" name="Group 21"/>
            <p:cNvGrpSpPr>
              <a:grpSpLocks/>
            </p:cNvGrpSpPr>
            <p:nvPr/>
          </p:nvGrpSpPr>
          <p:grpSpPr bwMode="auto">
            <a:xfrm rot="21000000">
              <a:off x="2448" y="3216"/>
              <a:ext cx="2928" cy="432"/>
              <a:chOff x="1632" y="2256"/>
              <a:chExt cx="2208" cy="432"/>
            </a:xfrm>
          </p:grpSpPr>
          <p:sp>
            <p:nvSpPr>
              <p:cNvPr id="94230" name="Freeform 22"/>
              <p:cNvSpPr>
                <a:spLocks/>
              </p:cNvSpPr>
              <p:nvPr/>
            </p:nvSpPr>
            <p:spPr bwMode="auto">
              <a:xfrm>
                <a:off x="1632" y="2256"/>
                <a:ext cx="2208" cy="240"/>
              </a:xfrm>
              <a:custGeom>
                <a:avLst/>
                <a:gdLst/>
                <a:ahLst/>
                <a:cxnLst>
                  <a:cxn ang="0">
                    <a:pos x="1872" y="168"/>
                  </a:cxn>
                  <a:cxn ang="0">
                    <a:pos x="1392" y="24"/>
                  </a:cxn>
                  <a:cxn ang="0">
                    <a:pos x="240" y="24"/>
                  </a:cxn>
                  <a:cxn ang="0">
                    <a:pos x="0" y="168"/>
                  </a:cxn>
                  <a:cxn ang="0">
                    <a:pos x="1872" y="168"/>
                  </a:cxn>
                </a:cxnLst>
                <a:rect l="0" t="0" r="r" b="b"/>
                <a:pathLst>
                  <a:path w="1872" h="168">
                    <a:moveTo>
                      <a:pt x="1872" y="168"/>
                    </a:moveTo>
                    <a:cubicBezTo>
                      <a:pt x="1768" y="108"/>
                      <a:pt x="1664" y="48"/>
                      <a:pt x="1392" y="24"/>
                    </a:cubicBezTo>
                    <a:cubicBezTo>
                      <a:pt x="1120" y="0"/>
                      <a:pt x="472" y="0"/>
                      <a:pt x="240" y="24"/>
                    </a:cubicBezTo>
                    <a:cubicBezTo>
                      <a:pt x="8" y="48"/>
                      <a:pt x="4" y="108"/>
                      <a:pt x="0" y="168"/>
                    </a:cubicBezTo>
                    <a:lnTo>
                      <a:pt x="1872" y="168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19050" cmpd="sng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231" name="Freeform 23"/>
              <p:cNvSpPr>
                <a:spLocks/>
              </p:cNvSpPr>
              <p:nvPr/>
            </p:nvSpPr>
            <p:spPr bwMode="auto">
              <a:xfrm flipV="1">
                <a:off x="1632" y="2496"/>
                <a:ext cx="2208" cy="192"/>
              </a:xfrm>
              <a:custGeom>
                <a:avLst/>
                <a:gdLst/>
                <a:ahLst/>
                <a:cxnLst>
                  <a:cxn ang="0">
                    <a:pos x="1872" y="168"/>
                  </a:cxn>
                  <a:cxn ang="0">
                    <a:pos x="1392" y="24"/>
                  </a:cxn>
                  <a:cxn ang="0">
                    <a:pos x="240" y="24"/>
                  </a:cxn>
                  <a:cxn ang="0">
                    <a:pos x="0" y="168"/>
                  </a:cxn>
                  <a:cxn ang="0">
                    <a:pos x="1872" y="168"/>
                  </a:cxn>
                </a:cxnLst>
                <a:rect l="0" t="0" r="r" b="b"/>
                <a:pathLst>
                  <a:path w="1872" h="168">
                    <a:moveTo>
                      <a:pt x="1872" y="168"/>
                    </a:moveTo>
                    <a:cubicBezTo>
                      <a:pt x="1768" y="108"/>
                      <a:pt x="1664" y="48"/>
                      <a:pt x="1392" y="24"/>
                    </a:cubicBezTo>
                    <a:cubicBezTo>
                      <a:pt x="1120" y="0"/>
                      <a:pt x="472" y="0"/>
                      <a:pt x="240" y="24"/>
                    </a:cubicBezTo>
                    <a:cubicBezTo>
                      <a:pt x="8" y="48"/>
                      <a:pt x="4" y="108"/>
                      <a:pt x="0" y="168"/>
                    </a:cubicBezTo>
                    <a:lnTo>
                      <a:pt x="1872" y="168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19050" cmpd="sng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4232" name="Line 24"/>
            <p:cNvSpPr>
              <a:spLocks noChangeShapeType="1"/>
            </p:cNvSpPr>
            <p:nvPr/>
          </p:nvSpPr>
          <p:spPr bwMode="auto">
            <a:xfrm flipH="1">
              <a:off x="2256" y="369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33" name="Text Box 25"/>
            <p:cNvSpPr txBox="1">
              <a:spLocks noChangeArrowheads="1"/>
            </p:cNvSpPr>
            <p:nvPr/>
          </p:nvSpPr>
          <p:spPr bwMode="auto">
            <a:xfrm>
              <a:off x="144" y="3264"/>
              <a:ext cx="1834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Ship orients itself at the desired angle to oncoming seas</a:t>
              </a:r>
            </a:p>
          </p:txBody>
        </p:sp>
        <p:sp>
          <p:nvSpPr>
            <p:cNvPr id="94234" name="Line 26"/>
            <p:cNvSpPr>
              <a:spLocks noChangeShapeType="1"/>
            </p:cNvSpPr>
            <p:nvPr/>
          </p:nvSpPr>
          <p:spPr bwMode="auto">
            <a:xfrm flipV="1">
              <a:off x="4512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35" name="Line 27"/>
            <p:cNvSpPr>
              <a:spLocks noChangeShapeType="1"/>
            </p:cNvSpPr>
            <p:nvPr/>
          </p:nvSpPr>
          <p:spPr bwMode="auto">
            <a:xfrm flipV="1">
              <a:off x="4608" y="3552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36" name="Line 28"/>
            <p:cNvSpPr>
              <a:spLocks noChangeShapeType="1"/>
            </p:cNvSpPr>
            <p:nvPr/>
          </p:nvSpPr>
          <p:spPr bwMode="auto">
            <a:xfrm flipV="1">
              <a:off x="4704" y="350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37" name="Line 29"/>
            <p:cNvSpPr>
              <a:spLocks noChangeShapeType="1"/>
            </p:cNvSpPr>
            <p:nvPr/>
          </p:nvSpPr>
          <p:spPr bwMode="auto">
            <a:xfrm flipV="1">
              <a:off x="4800" y="3456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38" name="Text Box 30"/>
            <p:cNvSpPr txBox="1">
              <a:spLocks noChangeArrowheads="1"/>
            </p:cNvSpPr>
            <p:nvPr/>
          </p:nvSpPr>
          <p:spPr bwMode="auto">
            <a:xfrm>
              <a:off x="4336" y="4008"/>
              <a:ext cx="6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b="1">
                  <a:solidFill>
                    <a:schemeClr val="accent2"/>
                  </a:solidFill>
                </a:rPr>
                <a:t>Hull Lift</a:t>
              </a:r>
            </a:p>
          </p:txBody>
        </p:sp>
      </p:grpSp>
      <p:sp>
        <p:nvSpPr>
          <p:cNvPr id="94239" name="Rectangle 31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4000" i="0" dirty="0">
                <a:solidFill>
                  <a:schemeClr val="tx2"/>
                </a:solidFill>
              </a:rPr>
              <a:t>Rudder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685800" y="1295400"/>
            <a:ext cx="7599363" cy="60801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0"/>
              <a:t>IT DOES NOT MAKE THE SHIP TURN!</a:t>
            </a:r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1219200" y="2286000"/>
            <a:ext cx="66452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0" dirty="0"/>
              <a:t>What it DOES do is orient the ship at an angle to the direction of travel…</a:t>
            </a:r>
          </a:p>
          <a:p>
            <a:endParaRPr lang="en-US" i="0" dirty="0"/>
          </a:p>
          <a:p>
            <a:r>
              <a:rPr lang="en-US" i="0" dirty="0"/>
              <a:t>The pressure on the side of the hull causes the ship to turn (it acts like a flap on an aircraft wing)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4000" i="0" dirty="0">
                <a:solidFill>
                  <a:schemeClr val="tx2"/>
                </a:solidFill>
              </a:rPr>
              <a:t>Rudder Performance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685800" y="4343400"/>
            <a:ext cx="7772400" cy="2667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i="0"/>
              <a:t>Rudder Action: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800" i="0"/>
              <a:t>“Kicks” stern in opposite to desired direction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800" i="0"/>
              <a:t>Ship’s angle to flow drives ship in desired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2800" i="0"/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2800" i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762000" y="1371600"/>
            <a:ext cx="8077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n-US" i="0" dirty="0">
                <a:cs typeface="Times New Roman" pitchFamily="18" charset="0"/>
              </a:rPr>
              <a:t>   Lift produced by force imbalance acts 			perpendicular to the flow stream.</a:t>
            </a:r>
          </a:p>
          <a:p>
            <a:pPr eaLnBrk="0" hangingPunct="0">
              <a:buFontTx/>
              <a:buChar char="•"/>
            </a:pPr>
            <a:endParaRPr lang="en-US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i="0" dirty="0">
                <a:cs typeface="Times New Roman" pitchFamily="18" charset="0"/>
              </a:rPr>
              <a:t>   Lift and drag act at the center of pressure. </a:t>
            </a:r>
          </a:p>
        </p:txBody>
      </p:sp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914400" y="2895600"/>
          <a:ext cx="7696200" cy="3816350"/>
        </p:xfrm>
        <a:graphic>
          <a:graphicData uri="http://schemas.openxmlformats.org/presentationml/2006/ole">
            <p:oleObj spid="_x0000_s66565" name="Drawing" r:id="rId3" imgW="7124760" imgH="3535560" progId="WPDraw30.Drawing">
              <p:embed/>
            </p:oleObj>
          </a:graphicData>
        </a:graphic>
      </p:graphicFrame>
      <p:sp>
        <p:nvSpPr>
          <p:cNvPr id="66567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 sz="4000" dirty="0"/>
              <a:t>Rudder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2438400" y="76200"/>
            <a:ext cx="4337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i="0"/>
              <a:t>Rudder Performance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152400" y="762000"/>
            <a:ext cx="48768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i="0" u="sng" dirty="0"/>
              <a:t>Rudder Stall</a:t>
            </a:r>
            <a:endParaRPr lang="en-US" i="0" dirty="0"/>
          </a:p>
          <a:p>
            <a:pPr>
              <a:tabLst>
                <a:tab pos="457200" algn="l"/>
              </a:tabLst>
            </a:pPr>
            <a:r>
              <a:rPr lang="en-US" i="0" dirty="0" smtClean="0"/>
              <a:t>- </a:t>
            </a:r>
            <a:r>
              <a:rPr lang="en-US" i="0" dirty="0"/>
              <a:t>Just like an aircraft wing, if the angle of the rudder is too great, the high and lower pressure areas on the rudder will disrupt water flow over the surface</a:t>
            </a:r>
          </a:p>
          <a:p>
            <a:pPr>
              <a:tabLst>
                <a:tab pos="457200" algn="l"/>
              </a:tabLst>
            </a:pPr>
            <a:endParaRPr lang="en-US" i="0" dirty="0"/>
          </a:p>
          <a:p>
            <a:pPr>
              <a:buFontTx/>
              <a:buChar char="-"/>
              <a:tabLst>
                <a:tab pos="457200" algn="l"/>
              </a:tabLst>
            </a:pPr>
            <a:r>
              <a:rPr lang="en-US" i="0" dirty="0" smtClean="0"/>
              <a:t>Beyond </a:t>
            </a:r>
            <a:r>
              <a:rPr lang="en-US" i="0" dirty="0"/>
              <a:t>45</a:t>
            </a:r>
            <a:r>
              <a:rPr lang="en-US" i="0" baseline="30000" dirty="0"/>
              <a:t>o</a:t>
            </a:r>
            <a:r>
              <a:rPr lang="en-US" i="0" dirty="0"/>
              <a:t>, the rudder will produce no lift, and so will not effectively orient the ship for </a:t>
            </a:r>
            <a:r>
              <a:rPr lang="en-US" i="0" dirty="0" smtClean="0"/>
              <a:t>turning</a:t>
            </a:r>
          </a:p>
          <a:p>
            <a:pPr>
              <a:tabLst>
                <a:tab pos="457200" algn="l"/>
              </a:tabLst>
            </a:pPr>
            <a:endParaRPr lang="en-US" i="0" dirty="0"/>
          </a:p>
          <a:p>
            <a:pPr>
              <a:buFontTx/>
              <a:buChar char="-"/>
              <a:tabLst>
                <a:tab pos="457200" algn="l"/>
              </a:tabLst>
            </a:pPr>
            <a:r>
              <a:rPr lang="en-US" i="0" dirty="0" smtClean="0"/>
              <a:t> </a:t>
            </a:r>
            <a:r>
              <a:rPr lang="en-US" i="0" dirty="0"/>
              <a:t>Rudder will create turbulence and drag with no effect on ability to turn</a:t>
            </a:r>
          </a:p>
          <a:p>
            <a:pPr>
              <a:tabLst>
                <a:tab pos="457200" algn="l"/>
              </a:tabLst>
            </a:pPr>
            <a:endParaRPr lang="en-US" i="0" dirty="0"/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accent2"/>
                </a:solidFill>
              </a:rPr>
              <a:t>	- Navy ships typically limit the angle range to about 35</a:t>
            </a:r>
            <a:r>
              <a:rPr lang="en-US" baseline="30000" dirty="0">
                <a:solidFill>
                  <a:schemeClr val="accent2"/>
                </a:solidFill>
              </a:rPr>
              <a:t>o</a:t>
            </a:r>
            <a:r>
              <a:rPr lang="en-US" i="0" dirty="0"/>
              <a:t> </a:t>
            </a:r>
          </a:p>
        </p:txBody>
      </p:sp>
      <p:pic>
        <p:nvPicPr>
          <p:cNvPr id="1003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990600"/>
            <a:ext cx="4090988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762000" y="1295400"/>
            <a:ext cx="69881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2800" i="0" dirty="0">
                <a:cs typeface="Times New Roman" pitchFamily="18" charset="0"/>
              </a:rPr>
              <a:t>  Keep Rudder angle  </a:t>
            </a:r>
            <a:r>
              <a:rPr lang="en-US" sz="2800" i="0" dirty="0">
                <a:cs typeface="Times New Roman" pitchFamily="18" charset="0"/>
                <a:sym typeface="Symbol" pitchFamily="18" charset="2"/>
              </a:rPr>
              <a:t></a:t>
            </a:r>
            <a:r>
              <a:rPr lang="en-US" sz="2800" i="0" dirty="0">
                <a:cs typeface="Times New Roman" pitchFamily="18" charset="0"/>
              </a:rPr>
              <a:t>  </a:t>
            </a:r>
            <a:r>
              <a:rPr lang="en-US" sz="2800" i="0" dirty="0">
                <a:cs typeface="Times New Roman" pitchFamily="18" charset="0"/>
                <a:sym typeface="Symbol" pitchFamily="18" charset="2"/>
              </a:rPr>
              <a:t></a:t>
            </a:r>
            <a:r>
              <a:rPr lang="en-US" sz="2800" i="0" dirty="0">
                <a:cs typeface="Times New Roman" pitchFamily="18" charset="0"/>
              </a:rPr>
              <a:t> 35 or STALL likely.</a:t>
            </a:r>
          </a:p>
        </p:txBody>
      </p:sp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914400" y="1828800"/>
          <a:ext cx="7467600" cy="4876800"/>
        </p:xfrm>
        <a:graphic>
          <a:graphicData uri="http://schemas.openxmlformats.org/presentationml/2006/ole">
            <p:oleObj spid="_x0000_s67589" name="Drawing" r:id="rId3" imgW="6543720" imgH="4210200" progId="WPDraw30.Drawing">
              <p:embed/>
            </p:oleObj>
          </a:graphicData>
        </a:graphic>
      </p:graphicFrame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2895600" y="1981200"/>
            <a:ext cx="2843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 i="0">
                <a:solidFill>
                  <a:srgbClr val="3333FF"/>
                </a:solidFill>
                <a:latin typeface="Arial" charset="0"/>
              </a:rPr>
              <a:t>Max Lift Point</a:t>
            </a:r>
            <a:endParaRPr lang="en-US" sz="3200" b="1" i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67591" name="Line 7"/>
          <p:cNvSpPr>
            <a:spLocks noChangeShapeType="1"/>
          </p:cNvSpPr>
          <p:nvPr/>
        </p:nvSpPr>
        <p:spPr bwMode="auto">
          <a:xfrm>
            <a:off x="4267200" y="2514600"/>
            <a:ext cx="685800" cy="685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Rectangle 9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 sz="4000" dirty="0"/>
              <a:t>Rudder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 sz="4000" dirty="0"/>
              <a:t>9.4 Slow Speed Maneuverability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/>
              <a:t>Rudder Pressures or Forces</a:t>
            </a:r>
            <a:r>
              <a:rPr lang="en-US">
                <a:latin typeface="Symbol" pitchFamily="18" charset="2"/>
              </a:rPr>
              <a:t>µ</a:t>
            </a:r>
            <a:r>
              <a:rPr lang="en-US"/>
              <a:t>V²</a:t>
            </a:r>
          </a:p>
          <a:p>
            <a:pPr>
              <a:lnSpc>
                <a:spcPct val="90000"/>
              </a:lnSpc>
            </a:pPr>
            <a:r>
              <a:rPr lang="en-US"/>
              <a:t>Rudder position relative to propeller</a:t>
            </a:r>
          </a:p>
          <a:p>
            <a:pPr>
              <a:lnSpc>
                <a:spcPct val="90000"/>
              </a:lnSpc>
            </a:pPr>
            <a:r>
              <a:rPr lang="en-US"/>
              <a:t>Twin propellers</a:t>
            </a:r>
          </a:p>
          <a:p>
            <a:pPr lvl="1">
              <a:lnSpc>
                <a:spcPct val="90000"/>
              </a:lnSpc>
            </a:pPr>
            <a:r>
              <a:rPr lang="en-US"/>
              <a:t>Stbd: right handed; port: left handed</a:t>
            </a:r>
          </a:p>
          <a:p>
            <a:pPr lvl="1">
              <a:lnSpc>
                <a:spcPct val="90000"/>
              </a:lnSpc>
            </a:pPr>
            <a:r>
              <a:rPr lang="en-US"/>
              <a:t>Twist ship by operating engines in opposite directions</a:t>
            </a:r>
          </a:p>
          <a:p>
            <a:pPr>
              <a:lnSpc>
                <a:spcPct val="90000"/>
              </a:lnSpc>
            </a:pPr>
            <a:r>
              <a:rPr lang="en-US"/>
              <a:t>Lateral/Bow Thrusters</a:t>
            </a:r>
          </a:p>
          <a:p>
            <a:pPr>
              <a:lnSpc>
                <a:spcPct val="90000"/>
              </a:lnSpc>
            </a:pPr>
            <a:r>
              <a:rPr lang="en-US"/>
              <a:t>Rotational Thrusters (SPM/Outboard)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/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MANEUVERABILITY</a:t>
            </a:r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0" y="381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u="sng" dirty="0">
                <a:cs typeface="Times New Roman" pitchFamily="18" charset="0"/>
              </a:rPr>
              <a:t>The Bottom Line</a:t>
            </a:r>
            <a:endParaRPr lang="en-US" sz="3600" b="1" i="0" dirty="0">
              <a:cs typeface="Times New Roman" pitchFamily="18" charset="0"/>
            </a:endParaRP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0" y="1600200"/>
            <a:ext cx="91440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2800" b="1" i="0" dirty="0">
                <a:latin typeface="Arial" charset="0"/>
              </a:rPr>
              <a:t>   </a:t>
            </a:r>
            <a:r>
              <a:rPr lang="en-US" sz="2800" i="0" dirty="0">
                <a:cs typeface="Times New Roman" pitchFamily="18" charset="0"/>
              </a:rPr>
              <a:t>Good directional stability and minimum ship 		response conflict, so compromise involved.</a:t>
            </a:r>
          </a:p>
          <a:p>
            <a:pPr eaLnBrk="0" hangingPunct="0">
              <a:buFontTx/>
              <a:buChar char="•"/>
            </a:pPr>
            <a:endParaRPr lang="en-US" sz="2800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2800" i="0" dirty="0">
                <a:cs typeface="Times New Roman" pitchFamily="18" charset="0"/>
              </a:rPr>
              <a:t>   Increased rudder area improves response </a:t>
            </a:r>
            <a:r>
              <a:rPr lang="en-US" sz="2800" i="0" dirty="0" smtClean="0">
                <a:cs typeface="Times New Roman" pitchFamily="18" charset="0"/>
              </a:rPr>
              <a:t>and usually 	improves </a:t>
            </a:r>
            <a:r>
              <a:rPr lang="en-US" sz="2800" i="0" dirty="0">
                <a:cs typeface="Times New Roman" pitchFamily="18" charset="0"/>
              </a:rPr>
              <a:t>directional stability.</a:t>
            </a:r>
          </a:p>
          <a:p>
            <a:pPr eaLnBrk="0" hangingPunct="0">
              <a:buFontTx/>
              <a:buChar char="•"/>
            </a:pPr>
            <a:endParaRPr lang="en-US" sz="2800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2800" i="0" dirty="0">
                <a:cs typeface="Times New Roman" pitchFamily="18" charset="0"/>
              </a:rPr>
              <a:t>   Theory and design use many assumptions so </a:t>
            </a:r>
            <a:r>
              <a:rPr lang="en-US" sz="2800" i="0" dirty="0" smtClean="0">
                <a:cs typeface="Times New Roman" pitchFamily="18" charset="0"/>
              </a:rPr>
              <a:t>empirical 	testing </a:t>
            </a:r>
            <a:r>
              <a:rPr lang="en-US" sz="2800" i="0" dirty="0">
                <a:cs typeface="Times New Roman" pitchFamily="18" charset="0"/>
              </a:rPr>
              <a:t>with models is required.</a:t>
            </a:r>
          </a:p>
          <a:p>
            <a:pPr eaLnBrk="0" hangingPunct="0">
              <a:buFontTx/>
              <a:buChar char="•"/>
            </a:pPr>
            <a:endParaRPr lang="en-US" sz="2800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2800" i="0" dirty="0">
                <a:cs typeface="Times New Roman" pitchFamily="18" charset="0"/>
              </a:rPr>
              <a:t>   </a:t>
            </a:r>
            <a:r>
              <a:rPr lang="en-US" sz="2800" i="0" u="sng" dirty="0">
                <a:cs typeface="Times New Roman" pitchFamily="18" charset="0"/>
              </a:rPr>
              <a:t>True test</a:t>
            </a:r>
            <a:r>
              <a:rPr lang="en-US" sz="2800" i="0" dirty="0">
                <a:cs typeface="Times New Roman" pitchFamily="18" charset="0"/>
              </a:rPr>
              <a:t> of ship’s maneuverability </a:t>
            </a:r>
            <a:r>
              <a:rPr lang="en-US" sz="2800" i="0" dirty="0" smtClean="0">
                <a:cs typeface="Times New Roman" pitchFamily="18" charset="0"/>
              </a:rPr>
              <a:t>characteristics is </a:t>
            </a:r>
            <a:r>
              <a:rPr lang="en-US" sz="2800" i="0" dirty="0">
                <a:cs typeface="Times New Roman" pitchFamily="18" charset="0"/>
              </a:rPr>
              <a:t>at </a:t>
            </a:r>
            <a:r>
              <a:rPr lang="en-US" sz="2800" i="0" dirty="0" smtClean="0">
                <a:cs typeface="Times New Roman" pitchFamily="18" charset="0"/>
              </a:rPr>
              <a:t>	</a:t>
            </a:r>
          </a:p>
          <a:p>
            <a:pPr eaLnBrk="0" hangingPunct="0"/>
            <a:r>
              <a:rPr lang="en-US" sz="2800" i="0" dirty="0">
                <a:cs typeface="Times New Roman" pitchFamily="18" charset="0"/>
              </a:rPr>
              <a:t>	</a:t>
            </a:r>
            <a:r>
              <a:rPr lang="en-US" sz="2800" i="0" u="sng" dirty="0" smtClean="0">
                <a:cs typeface="Times New Roman" pitchFamily="18" charset="0"/>
              </a:rPr>
              <a:t>Sea </a:t>
            </a:r>
            <a:r>
              <a:rPr lang="en-US" sz="2800" i="0" u="sng" dirty="0">
                <a:cs typeface="Times New Roman" pitchFamily="18" charset="0"/>
              </a:rPr>
              <a:t>Trials</a:t>
            </a:r>
            <a:r>
              <a:rPr lang="en-US" sz="2800" i="0" dirty="0"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/>
              <a:t>Example Problems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 sz="2800"/>
              <a:t>Of what is a ship’s directional stability a measure?</a:t>
            </a:r>
          </a:p>
          <a:p>
            <a:r>
              <a:rPr lang="en-US" sz="2800"/>
              <a:t>Without touching the throttles, the ship slows when we commence a turn; why?</a:t>
            </a:r>
          </a:p>
          <a:p>
            <a:r>
              <a:rPr lang="en-US" sz="2800"/>
              <a:t>Which of the following helps an operator maneuver the ship at slow speeds (&lt;5kts)?</a:t>
            </a:r>
          </a:p>
          <a:p>
            <a:pPr lvl="1">
              <a:buFontTx/>
              <a:buNone/>
            </a:pPr>
            <a:r>
              <a:rPr lang="en-US" sz="2400"/>
              <a:t>Fin stabilizers		Deadwood		2 Prop Shafts</a:t>
            </a:r>
          </a:p>
          <a:p>
            <a:pPr lvl="1">
              <a:buFontTx/>
              <a:buNone/>
            </a:pPr>
            <a:r>
              <a:rPr lang="en-US" sz="2400"/>
              <a:t>Rotational thrusters	Bilge keels		Bow thruster</a:t>
            </a:r>
          </a:p>
          <a:p>
            <a:pPr lvl="1">
              <a:buFontTx/>
              <a:buNone/>
            </a:pPr>
            <a:r>
              <a:rPr lang="en-US" sz="2400"/>
              <a:t>Small rudder		Large rudder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1524000" y="1295400"/>
            <a:ext cx="6202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The ability to continue to travel in a straight line 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593725" y="2327275"/>
            <a:ext cx="733107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0" dirty="0"/>
              <a:t>- With rudder at </a:t>
            </a:r>
            <a:r>
              <a:rPr lang="en-US" i="0" dirty="0" err="1"/>
              <a:t>midships</a:t>
            </a:r>
            <a:endParaRPr lang="en-US" i="0" dirty="0"/>
          </a:p>
          <a:p>
            <a:r>
              <a:rPr lang="en-US" i="0" dirty="0"/>
              <a:t>- With no external pressure acting on the vessel or rudder</a:t>
            </a:r>
          </a:p>
          <a:p>
            <a:endParaRPr lang="en-US" i="0" dirty="0"/>
          </a:p>
          <a:p>
            <a:pPr algn="ctr"/>
            <a:r>
              <a:rPr lang="en-US" sz="2800" b="1" dirty="0">
                <a:solidFill>
                  <a:schemeClr val="accent2"/>
                </a:solidFill>
              </a:rPr>
              <a:t>Controls Fixed Straight Line Stability</a:t>
            </a:r>
          </a:p>
          <a:p>
            <a:endParaRPr lang="en-US" i="0" dirty="0">
              <a:solidFill>
                <a:schemeClr val="accent2"/>
              </a:solidFill>
            </a:endParaRPr>
          </a:p>
          <a:p>
            <a:r>
              <a:rPr lang="en-US" i="0" dirty="0"/>
              <a:t>- A condition rarely achieved</a:t>
            </a:r>
          </a:p>
          <a:p>
            <a:pPr>
              <a:buFontTx/>
              <a:buChar char="-"/>
            </a:pPr>
            <a:r>
              <a:rPr lang="en-US" i="0" dirty="0" smtClean="0"/>
              <a:t>Any </a:t>
            </a:r>
            <a:r>
              <a:rPr lang="en-US" i="0" dirty="0"/>
              <a:t>condition other than heading directly into the </a:t>
            </a:r>
            <a:r>
              <a:rPr lang="en-US" i="0" dirty="0" smtClean="0"/>
              <a:t>seas     </a:t>
            </a:r>
          </a:p>
          <a:p>
            <a:r>
              <a:rPr lang="en-US" i="0" dirty="0"/>
              <a:t> </a:t>
            </a:r>
            <a:r>
              <a:rPr lang="en-US" i="0" dirty="0" smtClean="0"/>
              <a:t> will </a:t>
            </a:r>
            <a:r>
              <a:rPr lang="en-US" i="0" dirty="0"/>
              <a:t>alter the ability to continue straight </a:t>
            </a: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Directional Stability</a:t>
            </a:r>
            <a:endParaRPr lang="en-US" sz="3600" b="1" i="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Example Answers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10600" cy="5638800"/>
          </a:xfrm>
          <a:noFill/>
          <a:ln/>
        </p:spPr>
        <p:txBody>
          <a:bodyPr lIns="90488" tIns="44450" rIns="90488" bIns="44450"/>
          <a:lstStyle/>
          <a:p>
            <a:r>
              <a:rPr lang="en-US" sz="2400" dirty="0"/>
              <a:t>Of what is a ship’s directional stability a measure?</a:t>
            </a:r>
          </a:p>
          <a:p>
            <a:pPr lvl="1"/>
            <a:r>
              <a:rPr lang="en-US" sz="2000" b="1" i="1" dirty="0"/>
              <a:t>Ability to steam in a straight line with the rudder amidships</a:t>
            </a:r>
          </a:p>
          <a:p>
            <a:r>
              <a:rPr lang="en-US" sz="2400" dirty="0"/>
              <a:t>Without touching the throttles, the ship slows when we commence a turn; why?</a:t>
            </a:r>
          </a:p>
          <a:p>
            <a:pPr lvl="1"/>
            <a:r>
              <a:rPr lang="en-US" sz="2000" b="1" i="1" dirty="0"/>
              <a:t>First, when the rudder leaves amidships, it presents a larger cross-section to the flow, increasing drag and resistance, reducing speed for the same EHP.  </a:t>
            </a:r>
          </a:p>
          <a:p>
            <a:pPr lvl="1"/>
            <a:r>
              <a:rPr lang="en-US" sz="2000" b="1" i="1" dirty="0"/>
              <a:t>Second, when the ship starts to turn, the whole hull now presents a larger cross-section to the flow, amplifying the rudder effect as it “slides” through the turn.</a:t>
            </a:r>
          </a:p>
          <a:p>
            <a:r>
              <a:rPr lang="en-US" sz="2400" dirty="0"/>
              <a:t>Which of the following helps an operator maneuver the ship at slow speeds (&lt;5kts)?</a:t>
            </a:r>
          </a:p>
          <a:p>
            <a:pPr lvl="1">
              <a:buFontTx/>
              <a:buNone/>
            </a:pPr>
            <a:r>
              <a:rPr lang="en-US" sz="2000" dirty="0"/>
              <a:t>Fin stabilizers		Deadwood		</a:t>
            </a:r>
            <a:r>
              <a:rPr lang="en-US" sz="2000" b="1" i="1" u="sng" dirty="0"/>
              <a:t>2 Prop Shafts</a:t>
            </a:r>
          </a:p>
          <a:p>
            <a:pPr lvl="1">
              <a:buFontTx/>
              <a:buNone/>
            </a:pPr>
            <a:r>
              <a:rPr lang="en-US" sz="2000" b="1" i="1" u="sng" dirty="0"/>
              <a:t>Rotational thrusters</a:t>
            </a:r>
            <a:r>
              <a:rPr lang="en-US" sz="2000" dirty="0"/>
              <a:t>		Bilge keels		</a:t>
            </a:r>
            <a:r>
              <a:rPr lang="en-US" sz="2000" b="1" i="1" u="sng" dirty="0"/>
              <a:t>Bow thruster</a:t>
            </a:r>
          </a:p>
          <a:p>
            <a:pPr lvl="1">
              <a:buFontTx/>
              <a:buNone/>
            </a:pPr>
            <a:r>
              <a:rPr lang="en-US" sz="2000" dirty="0"/>
              <a:t>Small rudder			</a:t>
            </a:r>
            <a:r>
              <a:rPr lang="en-US" sz="2000" b="1" i="1" u="sng" dirty="0"/>
              <a:t>Large rudder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1524000" y="1295400"/>
            <a:ext cx="6202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The ability to continue to travel in a straight line 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593725" y="2327275"/>
            <a:ext cx="73310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i="0" dirty="0" smtClean="0"/>
              <a:t>Longer </a:t>
            </a:r>
            <a:r>
              <a:rPr lang="en-US" i="0" dirty="0"/>
              <a:t>ships are more likely to possess straight line </a:t>
            </a:r>
            <a:endParaRPr lang="en-US" i="0" dirty="0" smtClean="0"/>
          </a:p>
          <a:p>
            <a:r>
              <a:rPr lang="en-US" i="0" dirty="0"/>
              <a:t> </a:t>
            </a:r>
            <a:r>
              <a:rPr lang="en-US" i="0" dirty="0" smtClean="0"/>
              <a:t> stability</a:t>
            </a:r>
            <a:endParaRPr lang="en-US" i="0" dirty="0"/>
          </a:p>
          <a:p>
            <a:pPr>
              <a:buFontTx/>
              <a:buChar char="-"/>
            </a:pPr>
            <a:r>
              <a:rPr lang="en-US" i="0" dirty="0" smtClean="0"/>
              <a:t>Short </a:t>
            </a:r>
            <a:r>
              <a:rPr lang="en-US" i="0" dirty="0"/>
              <a:t>“beamy” ships, like tugs, small sport craft, have </a:t>
            </a:r>
            <a:endParaRPr lang="en-US" i="0" dirty="0" smtClean="0"/>
          </a:p>
          <a:p>
            <a:r>
              <a:rPr lang="en-US" i="0" dirty="0"/>
              <a:t> </a:t>
            </a:r>
            <a:r>
              <a:rPr lang="en-US" i="0" dirty="0" smtClean="0"/>
              <a:t> poor </a:t>
            </a:r>
            <a:r>
              <a:rPr lang="en-US" i="0" dirty="0"/>
              <a:t>straight line stability</a:t>
            </a:r>
          </a:p>
          <a:p>
            <a:endParaRPr lang="en-US" i="0" dirty="0"/>
          </a:p>
          <a:p>
            <a:r>
              <a:rPr lang="en-US" i="0" dirty="0"/>
              <a:t>- To improve this, can increase “deadwood” of the ship</a:t>
            </a:r>
          </a:p>
          <a:p>
            <a:r>
              <a:rPr lang="en-US" i="0" dirty="0"/>
              <a:t>	- This is the part of the hull that exists in front of </a:t>
            </a:r>
            <a:r>
              <a:rPr lang="en-US" i="0" dirty="0" smtClean="0"/>
              <a:t>  </a:t>
            </a:r>
          </a:p>
          <a:p>
            <a:r>
              <a:rPr lang="en-US" i="0" dirty="0"/>
              <a:t> </a:t>
            </a:r>
            <a:r>
              <a:rPr lang="en-US" i="0" dirty="0" smtClean="0"/>
              <a:t>               the </a:t>
            </a:r>
            <a:r>
              <a:rPr lang="en-US" i="0" dirty="0"/>
              <a:t>rudder, an extension of the ship</a:t>
            </a:r>
          </a:p>
          <a:p>
            <a:r>
              <a:rPr lang="en-US" i="0" dirty="0"/>
              <a:t>	- Acts like the feathers on an arrow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Directional Stability</a:t>
            </a:r>
            <a:endParaRPr lang="en-US" sz="3600" b="1" i="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Directional Stability</a:t>
            </a:r>
            <a:endParaRPr lang="en-US" sz="3600" b="1" i="0" dirty="0">
              <a:cs typeface="Times New Roman" pitchFamily="18" charset="0"/>
            </a:endParaRP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0" y="13716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2800" i="0" dirty="0">
                <a:cs typeface="Times New Roman" pitchFamily="18" charset="0"/>
              </a:rPr>
              <a:t>   </a:t>
            </a:r>
            <a:r>
              <a:rPr lang="en-US" sz="2800" i="0" u="sng" dirty="0">
                <a:cs typeface="Times New Roman" pitchFamily="18" charset="0"/>
              </a:rPr>
              <a:t>Straight Line Stability</a:t>
            </a:r>
            <a:r>
              <a:rPr lang="en-US" sz="2800" i="0" dirty="0">
                <a:cs typeface="Times New Roman" pitchFamily="18" charset="0"/>
              </a:rPr>
              <a:t> - The ship responds to the 	disturbance by steadying on some new course. </a:t>
            </a:r>
          </a:p>
        </p:txBody>
      </p:sp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304800" y="2667000"/>
          <a:ext cx="8534400" cy="3978275"/>
        </p:xfrm>
        <a:graphic>
          <a:graphicData uri="http://schemas.openxmlformats.org/presentationml/2006/ole">
            <p:oleObj spid="_x0000_s81925" name="Drawing" r:id="rId3" imgW="5829480" imgH="2619360" progId="WPDraw30.Drawing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746125" y="1371600"/>
            <a:ext cx="7559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The ability to turn the ship when the rudder is applied, and to return the ship to the desired heading with minimal overshoot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457200" y="3111500"/>
            <a:ext cx="8382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i="0" dirty="0"/>
              <a:t>When applied, the rudder must be able to change the orientation </a:t>
            </a:r>
            <a:endParaRPr lang="en-US" i="0" dirty="0" smtClean="0"/>
          </a:p>
          <a:p>
            <a:r>
              <a:rPr lang="en-US" i="0" dirty="0"/>
              <a:t> </a:t>
            </a:r>
            <a:r>
              <a:rPr lang="en-US" i="0" dirty="0" smtClean="0"/>
              <a:t> of </a:t>
            </a:r>
            <a:r>
              <a:rPr lang="en-US" i="0" dirty="0"/>
              <a:t>the ship in a minimum set time.</a:t>
            </a:r>
          </a:p>
          <a:p>
            <a:pPr>
              <a:buFontTx/>
              <a:buChar char="-"/>
            </a:pPr>
            <a:endParaRPr lang="en-US" i="0" dirty="0"/>
          </a:p>
          <a:p>
            <a:pPr>
              <a:buFontTx/>
              <a:buChar char="-"/>
            </a:pPr>
            <a:r>
              <a:rPr lang="en-US" i="0" dirty="0" smtClean="0"/>
              <a:t>The </a:t>
            </a:r>
            <a:r>
              <a:rPr lang="en-US" i="0" dirty="0"/>
              <a:t>ship must be able to return on course without going </a:t>
            </a:r>
            <a:r>
              <a:rPr lang="en-US" i="0" dirty="0" smtClean="0"/>
              <a:t>beyond  </a:t>
            </a:r>
          </a:p>
          <a:p>
            <a:r>
              <a:rPr lang="en-US" i="0" dirty="0"/>
              <a:t> </a:t>
            </a:r>
            <a:r>
              <a:rPr lang="en-US" i="0" dirty="0" smtClean="0"/>
              <a:t> the </a:t>
            </a:r>
            <a:r>
              <a:rPr lang="en-US" i="0" dirty="0"/>
              <a:t>desired heading.</a:t>
            </a: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Turn Response</a:t>
            </a:r>
            <a:endParaRPr lang="en-US" sz="3600" b="1" i="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8382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0" dirty="0"/>
              <a:t>- Responsiveness is determined by the ship’s mission</a:t>
            </a:r>
          </a:p>
          <a:p>
            <a:r>
              <a:rPr lang="en-US" i="0" dirty="0"/>
              <a:t>	- A combatant needs high maneuverability</a:t>
            </a:r>
          </a:p>
          <a:p>
            <a:r>
              <a:rPr lang="en-US" i="0" dirty="0"/>
              <a:t>	- A merchant ship needs much less than a combatant</a:t>
            </a:r>
          </a:p>
          <a:p>
            <a:endParaRPr lang="en-US" i="0" dirty="0"/>
          </a:p>
          <a:p>
            <a:r>
              <a:rPr lang="en-US" i="0" dirty="0"/>
              <a:t>- Can quantify responsiveness by the Rudder Area Ratio:</a:t>
            </a: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2032000" y="3657600"/>
            <a:ext cx="5029200" cy="158115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i="0" dirty="0"/>
          </a:p>
          <a:p>
            <a:r>
              <a:rPr lang="en-US" i="0" dirty="0"/>
              <a:t>Rudder Area Ratio  = Rudder Area</a:t>
            </a:r>
          </a:p>
          <a:p>
            <a:r>
              <a:rPr lang="en-US" i="0" dirty="0"/>
              <a:t>     			     </a:t>
            </a:r>
            <a:r>
              <a:rPr lang="en-US" i="0" dirty="0" err="1" smtClean="0"/>
              <a:t>L</a:t>
            </a:r>
            <a:r>
              <a:rPr lang="en-US" i="0" baseline="-25000" dirty="0" err="1" smtClean="0"/>
              <a:t>pp</a:t>
            </a:r>
            <a:r>
              <a:rPr lang="en-US" i="0" dirty="0" smtClean="0"/>
              <a:t> </a:t>
            </a:r>
            <a:r>
              <a:rPr lang="en-US" i="0" dirty="0"/>
              <a:t>T</a:t>
            </a:r>
          </a:p>
          <a:p>
            <a:endParaRPr lang="en-US" i="0" dirty="0"/>
          </a:p>
        </p:txBody>
      </p:sp>
      <p:sp>
        <p:nvSpPr>
          <p:cNvPr id="77832" name="Line 8"/>
          <p:cNvSpPr>
            <a:spLocks noChangeShapeType="1"/>
          </p:cNvSpPr>
          <p:nvPr/>
        </p:nvSpPr>
        <p:spPr bwMode="auto">
          <a:xfrm>
            <a:off x="4800600" y="4419600"/>
            <a:ext cx="152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762000" y="5562600"/>
            <a:ext cx="751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A cargo ship = 0.017,… a destroyer has about 0.025 ratio...</a:t>
            </a:r>
          </a:p>
        </p:txBody>
      </p: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Turn Response</a:t>
            </a:r>
            <a:endParaRPr lang="en-US" sz="3600" b="1" i="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Turn Response</a:t>
            </a:r>
            <a:endParaRPr lang="en-US" sz="3600" b="1" i="0" dirty="0">
              <a:cs typeface="Times New Roman" pitchFamily="18" charset="0"/>
            </a:endParaRP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1524000"/>
            <a:ext cx="914400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3200" i="0" dirty="0">
                <a:cs typeface="Times New Roman" pitchFamily="18" charset="0"/>
              </a:rPr>
              <a:t>   </a:t>
            </a:r>
            <a:r>
              <a:rPr lang="en-US" sz="2800" i="0" dirty="0">
                <a:cs typeface="Times New Roman" pitchFamily="18" charset="0"/>
              </a:rPr>
              <a:t>We want quick response time to helm commands </a:t>
            </a:r>
            <a:r>
              <a:rPr lang="en-US" sz="2800" i="0" dirty="0" smtClean="0">
                <a:cs typeface="Times New Roman" pitchFamily="18" charset="0"/>
              </a:rPr>
              <a:t>with 	minimum </a:t>
            </a:r>
            <a:r>
              <a:rPr lang="en-US" sz="2800" i="0" dirty="0">
                <a:cs typeface="Times New Roman" pitchFamily="18" charset="0"/>
              </a:rPr>
              <a:t>course overshoot.</a:t>
            </a:r>
          </a:p>
          <a:p>
            <a:pPr eaLnBrk="0" hangingPunct="0">
              <a:buFontTx/>
              <a:buChar char="•"/>
            </a:pPr>
            <a:endParaRPr lang="en-US" sz="2800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2800" i="0" dirty="0">
                <a:cs typeface="Times New Roman" pitchFamily="18" charset="0"/>
              </a:rPr>
              <a:t>   Rudder response depends on rudder dimensions, 	rudder angle, and flow speed.</a:t>
            </a:r>
          </a:p>
          <a:p>
            <a:pPr eaLnBrk="0" hangingPunct="0">
              <a:buFontTx/>
              <a:buChar char="•"/>
            </a:pPr>
            <a:endParaRPr lang="en-US" sz="2800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2800" i="0" dirty="0">
                <a:cs typeface="Times New Roman" pitchFamily="18" charset="0"/>
              </a:rPr>
              <a:t>   Directly conflicts with “controls fixed straight line 	stability”. </a:t>
            </a:r>
          </a:p>
          <a:p>
            <a:pPr eaLnBrk="0" hangingPunct="0">
              <a:buFontTx/>
              <a:buChar char="•"/>
            </a:pPr>
            <a:endParaRPr lang="en-US" sz="2800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2800" i="0" dirty="0">
                <a:cs typeface="Times New Roman" pitchFamily="18" charset="0"/>
              </a:rPr>
              <a:t>   Determined during sea trials and tank tests.</a:t>
            </a:r>
            <a:endParaRPr lang="en-US" sz="3200" i="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0" y="1600200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2800" b="1" i="0" dirty="0">
                <a:latin typeface="Arial" charset="0"/>
              </a:rPr>
              <a:t>   </a:t>
            </a:r>
            <a:r>
              <a:rPr lang="en-US" sz="2800" b="1" i="0" u="sng" dirty="0">
                <a:cs typeface="Times New Roman" pitchFamily="18" charset="0"/>
              </a:rPr>
              <a:t>Rudder dimensions</a:t>
            </a:r>
            <a:r>
              <a:rPr lang="en-US" sz="2800" b="1" i="0" dirty="0">
                <a:cs typeface="Times New Roman" pitchFamily="18" charset="0"/>
              </a:rPr>
              <a:t>  </a:t>
            </a:r>
            <a:r>
              <a:rPr lang="en-US" sz="2800" i="0" dirty="0">
                <a:cs typeface="Times New Roman" pitchFamily="18" charset="0"/>
              </a:rPr>
              <a:t>limited by space</a:t>
            </a:r>
            <a:r>
              <a:rPr lang="en-US" sz="2800" i="0" dirty="0" smtClean="0">
                <a:cs typeface="Times New Roman" pitchFamily="18" charset="0"/>
              </a:rPr>
              <a:t>.  Larger </a:t>
            </a:r>
            <a:r>
              <a:rPr lang="en-US" sz="2800" i="0" dirty="0">
                <a:cs typeface="Times New Roman" pitchFamily="18" charset="0"/>
              </a:rPr>
              <a:t>rudder area </a:t>
            </a:r>
            <a:r>
              <a:rPr lang="en-US" sz="2800" i="0" dirty="0" smtClean="0">
                <a:cs typeface="Times New Roman" pitchFamily="18" charset="0"/>
              </a:rPr>
              <a:t>	means </a:t>
            </a:r>
            <a:r>
              <a:rPr lang="en-US" sz="2800" i="0" dirty="0">
                <a:cs typeface="Times New Roman" pitchFamily="18" charset="0"/>
              </a:rPr>
              <a:t>more </a:t>
            </a:r>
            <a:r>
              <a:rPr lang="en-US" sz="2800" i="0" dirty="0" smtClean="0">
                <a:cs typeface="Times New Roman" pitchFamily="18" charset="0"/>
              </a:rPr>
              <a:t>maneuverability</a:t>
            </a:r>
            <a:r>
              <a:rPr lang="en-US" sz="2800" i="0" dirty="0">
                <a:cs typeface="Times New Roman" pitchFamily="18" charset="0"/>
              </a:rPr>
              <a:t>, </a:t>
            </a:r>
            <a:r>
              <a:rPr lang="en-US" sz="2800" i="0" dirty="0" smtClean="0">
                <a:cs typeface="Times New Roman" pitchFamily="18" charset="0"/>
              </a:rPr>
              <a:t>but </a:t>
            </a:r>
            <a:r>
              <a:rPr lang="en-US" sz="2800" i="0" dirty="0">
                <a:cs typeface="Times New Roman" pitchFamily="18" charset="0"/>
              </a:rPr>
              <a:t>more drag.  </a:t>
            </a:r>
          </a:p>
          <a:p>
            <a:pPr eaLnBrk="0" hangingPunct="0">
              <a:buFontTx/>
              <a:buChar char="•"/>
            </a:pPr>
            <a:endParaRPr lang="en-US" sz="2800" b="1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2800" b="1" i="0" dirty="0">
                <a:cs typeface="Times New Roman" pitchFamily="18" charset="0"/>
              </a:rPr>
              <a:t>   </a:t>
            </a:r>
            <a:r>
              <a:rPr lang="en-US" sz="2800" b="1" i="0" u="sng" dirty="0">
                <a:cs typeface="Times New Roman" pitchFamily="18" charset="0"/>
              </a:rPr>
              <a:t>Rudder angle</a:t>
            </a:r>
            <a:r>
              <a:rPr lang="en-US" sz="2800" b="1" i="0" dirty="0">
                <a:cs typeface="Times New Roman" pitchFamily="18" charset="0"/>
              </a:rPr>
              <a:t> </a:t>
            </a:r>
            <a:r>
              <a:rPr lang="en-US" sz="2800" i="0" dirty="0">
                <a:cs typeface="Times New Roman" pitchFamily="18" charset="0"/>
              </a:rPr>
              <a:t>level of response depends on     </a:t>
            </a:r>
          </a:p>
          <a:p>
            <a:pPr eaLnBrk="0" hangingPunct="0"/>
            <a:r>
              <a:rPr lang="en-US" sz="2800" i="0" dirty="0">
                <a:cs typeface="Times New Roman" pitchFamily="18" charset="0"/>
              </a:rPr>
              <a:t>        standard rudder ordered and available range.</a:t>
            </a:r>
          </a:p>
          <a:p>
            <a:pPr eaLnBrk="0" hangingPunct="0">
              <a:buFontTx/>
              <a:buChar char="•"/>
            </a:pPr>
            <a:endParaRPr lang="en-US" sz="2800" b="1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sz="2800" b="1" i="0" dirty="0">
                <a:cs typeface="Times New Roman" pitchFamily="18" charset="0"/>
              </a:rPr>
              <a:t>   </a:t>
            </a:r>
            <a:r>
              <a:rPr lang="en-US" sz="2800" b="1" i="0" u="sng" dirty="0">
                <a:cs typeface="Times New Roman" pitchFamily="18" charset="0"/>
              </a:rPr>
              <a:t>Ship speed</a:t>
            </a:r>
            <a:r>
              <a:rPr lang="en-US" sz="2800" b="1" i="0" dirty="0">
                <a:cs typeface="Times New Roman" pitchFamily="18" charset="0"/>
              </a:rPr>
              <a:t> </a:t>
            </a:r>
            <a:r>
              <a:rPr lang="en-US" sz="2800" i="0" dirty="0" smtClean="0">
                <a:cs typeface="Times New Roman" pitchFamily="18" charset="0"/>
              </a:rPr>
              <a:t>determines </a:t>
            </a:r>
            <a:r>
              <a:rPr lang="en-US" sz="2800" i="0" dirty="0">
                <a:cs typeface="Times New Roman" pitchFamily="18" charset="0"/>
              </a:rPr>
              <a:t>level of water </a:t>
            </a:r>
            <a:r>
              <a:rPr lang="en-US" sz="2800" i="0" dirty="0" smtClean="0">
                <a:cs typeface="Times New Roman" pitchFamily="18" charset="0"/>
              </a:rPr>
              <a:t>flow past control 	surface</a:t>
            </a:r>
            <a:r>
              <a:rPr lang="en-US" sz="2800" i="0" dirty="0">
                <a:cs typeface="Times New Roman" pitchFamily="18" charset="0"/>
              </a:rPr>
              <a:t>. Bernoulli’s!</a:t>
            </a:r>
          </a:p>
          <a:p>
            <a:pPr eaLnBrk="0" hangingPunct="0">
              <a:buFontTx/>
              <a:buChar char="•"/>
            </a:pPr>
            <a:endParaRPr lang="en-US" sz="2800" b="1" i="0" dirty="0">
              <a:cs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en-US" i="0" dirty="0">
                <a:cs typeface="Times New Roman" pitchFamily="18" charset="0"/>
              </a:rPr>
              <a:t>    </a:t>
            </a:r>
            <a:r>
              <a:rPr lang="en-US" sz="2800" b="1" i="0" u="sng" dirty="0">
                <a:cs typeface="Times New Roman" pitchFamily="18" charset="0"/>
              </a:rPr>
              <a:t>Coxswain Ability</a:t>
            </a: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76200" y="990600"/>
            <a:ext cx="48026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 i="0" u="sng" dirty="0">
                <a:solidFill>
                  <a:schemeClr val="tx2"/>
                </a:solidFill>
                <a:cs typeface="Times New Roman" pitchFamily="18" charset="0"/>
              </a:rPr>
              <a:t>Factors in Turn Response:</a:t>
            </a:r>
          </a:p>
        </p:txBody>
      </p: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 i="0" dirty="0">
                <a:cs typeface="Times New Roman" pitchFamily="18" charset="0"/>
              </a:rPr>
              <a:t>Turn Response</a:t>
            </a:r>
            <a:endParaRPr lang="en-US" sz="3600" b="1" i="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1025</Words>
  <Application>Microsoft Office PowerPoint</Application>
  <PresentationFormat>On-screen Show (4:3)</PresentationFormat>
  <Paragraphs>221</Paragraphs>
  <Slides>30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Times New Roman</vt:lpstr>
      <vt:lpstr>Arial</vt:lpstr>
      <vt:lpstr>Symbol</vt:lpstr>
      <vt:lpstr>Default Design</vt:lpstr>
      <vt:lpstr>Microsoft Photo Editor 3.0 Photo</vt:lpstr>
      <vt:lpstr>Corel Presentations 8 Drawing</vt:lpstr>
      <vt:lpstr>Drafix 2D Drawing</vt:lpstr>
      <vt:lpstr>9.2 Maneuverability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Maneuverability Requirements</vt:lpstr>
      <vt:lpstr>Slide 13</vt:lpstr>
      <vt:lpstr>Slide 14</vt:lpstr>
      <vt:lpstr>Slide 15</vt:lpstr>
      <vt:lpstr>Rudder Balance</vt:lpstr>
      <vt:lpstr>Slide 17</vt:lpstr>
      <vt:lpstr>Slide 18</vt:lpstr>
      <vt:lpstr>Slide 19</vt:lpstr>
      <vt:lpstr>Slide 20</vt:lpstr>
      <vt:lpstr>Rudder Performance</vt:lpstr>
      <vt:lpstr>Slide 22</vt:lpstr>
      <vt:lpstr>Slide 23</vt:lpstr>
      <vt:lpstr>Rudder Performance</vt:lpstr>
      <vt:lpstr>Slide 25</vt:lpstr>
      <vt:lpstr>Rudder Performance</vt:lpstr>
      <vt:lpstr>9.4 Slow Speed Maneuverability</vt:lpstr>
      <vt:lpstr>MANEUVERABILITY</vt:lpstr>
      <vt:lpstr>Example Problems</vt:lpstr>
      <vt:lpstr>Example Answers</vt:lpstr>
    </vt:vector>
  </TitlesOfParts>
  <Company>usna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J. Mitch Stubblefield</cp:lastModifiedBy>
  <cp:revision>25</cp:revision>
  <dcterms:created xsi:type="dcterms:W3CDTF">2002-11-25T21:09:29Z</dcterms:created>
  <dcterms:modified xsi:type="dcterms:W3CDTF">2010-04-14T13:42:10Z</dcterms:modified>
</cp:coreProperties>
</file>